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920" r:id="rId2"/>
    <p:sldId id="256" r:id="rId3"/>
    <p:sldId id="276" r:id="rId4"/>
    <p:sldId id="297" r:id="rId5"/>
    <p:sldId id="295" r:id="rId6"/>
    <p:sldId id="554" r:id="rId7"/>
    <p:sldId id="275" r:id="rId8"/>
    <p:sldId id="927" r:id="rId9"/>
    <p:sldId id="257" r:id="rId10"/>
    <p:sldId id="919" r:id="rId11"/>
    <p:sldId id="922" r:id="rId12"/>
    <p:sldId id="896" r:id="rId13"/>
    <p:sldId id="909" r:id="rId14"/>
    <p:sldId id="903" r:id="rId15"/>
    <p:sldId id="911" r:id="rId16"/>
    <p:sldId id="900" r:id="rId17"/>
    <p:sldId id="921" r:id="rId18"/>
    <p:sldId id="260" r:id="rId19"/>
    <p:sldId id="912" r:id="rId20"/>
    <p:sldId id="556" r:id="rId21"/>
    <p:sldId id="913" r:id="rId22"/>
    <p:sldId id="929" r:id="rId23"/>
    <p:sldId id="914" r:id="rId24"/>
    <p:sldId id="915" r:id="rId25"/>
    <p:sldId id="917" r:id="rId26"/>
    <p:sldId id="916" r:id="rId27"/>
    <p:sldId id="926" r:id="rId28"/>
    <p:sldId id="923" r:id="rId29"/>
    <p:sldId id="924" r:id="rId30"/>
    <p:sldId id="918" r:id="rId31"/>
  </p:sldIdLst>
  <p:sldSz cx="12192000" cy="6858000"/>
  <p:notesSz cx="7315200" cy="9601200"/>
  <p:embeddedFontLst>
    <p:embeddedFont>
      <p:font typeface="Arial Nova Cond" panose="020B0506020202020204" pitchFamily="34" charset="0"/>
      <p:regular r:id="rId33"/>
      <p:bold r:id="rId34"/>
      <p:italic r:id="rId35"/>
    </p:embeddedFont>
    <p:embeddedFont>
      <p:font typeface="Bahnschrift SemiBold Condensed" panose="020B0502040204020203" pitchFamily="34" charset="0"/>
      <p:bold r:id="rId36"/>
    </p:embeddedFont>
    <p:embeddedFont>
      <p:font typeface="Bahnschrift SemiBold SemiConden" panose="020B0502040204020203" pitchFamily="34" charset="0"/>
      <p:bold r:id="rId37"/>
    </p:embeddedFont>
    <p:embeddedFont>
      <p:font typeface="Bahnschrift SemiCondensed" panose="020B0502040204020203" pitchFamily="34" charset="0"/>
      <p:regular r:id="rId38"/>
      <p:bold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Lucida Sans" panose="020B0602030504020204" pitchFamily="34" charset="0"/>
      <p:regular r:id="rId46"/>
      <p:bold r:id="rId47"/>
      <p:italic r:id="rId48"/>
      <p:boldItalic r:id="rId49"/>
    </p:embeddedFont>
    <p:embeddedFont>
      <p:font typeface="Tahoma" panose="020B0604030504040204" pitchFamily="34" charset="0"/>
      <p:regular r:id="rId50"/>
      <p:bold r:id="rId51"/>
    </p:embeddedFont>
    <p:embeddedFont>
      <p:font typeface="Trebuchet MS" panose="020B060302020202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378" autoAdjust="0"/>
  </p:normalViewPr>
  <p:slideViewPr>
    <p:cSldViewPr>
      <p:cViewPr varScale="1">
        <p:scale>
          <a:sx n="44" d="100"/>
          <a:sy n="44" d="100"/>
        </p:scale>
        <p:origin x="1200"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248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315049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a:spcBef>
                <a:spcPts val="1199"/>
              </a:spcBef>
              <a:spcAft>
                <a:spcPts val="1199"/>
              </a:spcAft>
            </a:pPr>
            <a:endParaRPr dirty="0"/>
          </a:p>
        </p:txBody>
      </p:sp>
    </p:spTree>
    <p:extLst>
      <p:ext uri="{BB962C8B-B14F-4D97-AF65-F5344CB8AC3E}">
        <p14:creationId xmlns:p14="http://schemas.microsoft.com/office/powerpoint/2010/main" val="20571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a:spcBef>
                <a:spcPts val="1199"/>
              </a:spcBef>
              <a:spcAft>
                <a:spcPts val="1199"/>
              </a:spcAft>
            </a:pPr>
            <a:endParaRPr dirty="0"/>
          </a:p>
        </p:txBody>
      </p:sp>
    </p:spTree>
    <p:extLst>
      <p:ext uri="{BB962C8B-B14F-4D97-AF65-F5344CB8AC3E}">
        <p14:creationId xmlns:p14="http://schemas.microsoft.com/office/powerpoint/2010/main" val="117023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333" tIns="45666" rIns="91333" bIns="45666"/>
          <a:lstStyle/>
          <a:p>
            <a:endParaRPr lang="en-US" dirty="0"/>
          </a:p>
        </p:txBody>
      </p:sp>
      <p:sp>
        <p:nvSpPr>
          <p:cNvPr id="4" name="Slide Number Placeholder 3"/>
          <p:cNvSpPr>
            <a:spLocks noGrp="1"/>
          </p:cNvSpPr>
          <p:nvPr>
            <p:ph type="sldNum" sz="quarter" idx="10"/>
          </p:nvPr>
        </p:nvSpPr>
        <p:spPr/>
        <p:txBody>
          <a:bodyPr lIns="91333" tIns="45666" rIns="91333" bIns="45666"/>
          <a:lstStyle/>
          <a:p>
            <a:fld id="{7B7D7200-AA73-462A-A8F3-BDAECDD35A2B}" type="slidenum">
              <a:rPr lang="en-US" smtClean="0"/>
              <a:t>12</a:t>
            </a:fld>
            <a:endParaRPr lang="en-US"/>
          </a:p>
        </p:txBody>
      </p:sp>
    </p:spTree>
    <p:extLst>
      <p:ext uri="{BB962C8B-B14F-4D97-AF65-F5344CB8AC3E}">
        <p14:creationId xmlns:p14="http://schemas.microsoft.com/office/powerpoint/2010/main" val="223102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333" tIns="45666" rIns="91333" bIns="45666"/>
          <a:lstStyle/>
          <a:p>
            <a:endParaRPr lang="en-US" dirty="0"/>
          </a:p>
        </p:txBody>
      </p:sp>
    </p:spTree>
    <p:extLst>
      <p:ext uri="{BB962C8B-B14F-4D97-AF65-F5344CB8AC3E}">
        <p14:creationId xmlns:p14="http://schemas.microsoft.com/office/powerpoint/2010/main" val="2427793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333" tIns="45666" rIns="91333" bIns="45666"/>
          <a:lstStyle/>
          <a:p>
            <a:endParaRPr lang="en-US" dirty="0"/>
          </a:p>
        </p:txBody>
      </p:sp>
      <p:sp>
        <p:nvSpPr>
          <p:cNvPr id="4" name="Slide Number Placeholder 3"/>
          <p:cNvSpPr>
            <a:spLocks noGrp="1"/>
          </p:cNvSpPr>
          <p:nvPr>
            <p:ph type="sldNum" sz="quarter" idx="10"/>
          </p:nvPr>
        </p:nvSpPr>
        <p:spPr/>
        <p:txBody>
          <a:bodyPr lIns="91333" tIns="45666" rIns="91333" bIns="45666"/>
          <a:lstStyle/>
          <a:p>
            <a:fld id="{7B7D7200-AA73-462A-A8F3-BDAECDD35A2B}" type="slidenum">
              <a:rPr lang="en-US" smtClean="0"/>
              <a:t>14</a:t>
            </a:fld>
            <a:endParaRPr lang="en-US"/>
          </a:p>
        </p:txBody>
      </p:sp>
    </p:spTree>
    <p:extLst>
      <p:ext uri="{BB962C8B-B14F-4D97-AF65-F5344CB8AC3E}">
        <p14:creationId xmlns:p14="http://schemas.microsoft.com/office/powerpoint/2010/main" val="403178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3008110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333" tIns="45666" rIns="91333" bIns="45666"/>
          <a:lstStyle/>
          <a:p>
            <a:pPr defTabSz="913326"/>
            <a:endParaRPr lang="en-US" dirty="0"/>
          </a:p>
        </p:txBody>
      </p:sp>
    </p:spTree>
    <p:extLst>
      <p:ext uri="{BB962C8B-B14F-4D97-AF65-F5344CB8AC3E}">
        <p14:creationId xmlns:p14="http://schemas.microsoft.com/office/powerpoint/2010/main" val="3911149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333" tIns="45666" rIns="91333" bIns="45666"/>
          <a:lstStyle/>
          <a:p>
            <a:endParaRPr lang="en-US" dirty="0"/>
          </a:p>
        </p:txBody>
      </p:sp>
    </p:spTree>
    <p:extLst>
      <p:ext uri="{BB962C8B-B14F-4D97-AF65-F5344CB8AC3E}">
        <p14:creationId xmlns:p14="http://schemas.microsoft.com/office/powerpoint/2010/main" val="3288472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135041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br>
              <a:rPr lang="en-US" dirty="0"/>
            </a:br>
            <a:r>
              <a:rPr lang="en-US" dirty="0"/>
              <a:t>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2484717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lang="en-US" dirty="0"/>
          </a:p>
        </p:txBody>
      </p:sp>
    </p:spTree>
    <p:extLst>
      <p:ext uri="{BB962C8B-B14F-4D97-AF65-F5344CB8AC3E}">
        <p14:creationId xmlns:p14="http://schemas.microsoft.com/office/powerpoint/2010/main" val="4104591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lang="en-US" dirty="0"/>
          </a:p>
        </p:txBody>
      </p:sp>
    </p:spTree>
    <p:extLst>
      <p:ext uri="{BB962C8B-B14F-4D97-AF65-F5344CB8AC3E}">
        <p14:creationId xmlns:p14="http://schemas.microsoft.com/office/powerpoint/2010/main" val="3063328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lang="en-US" dirty="0"/>
          </a:p>
        </p:txBody>
      </p:sp>
    </p:spTree>
    <p:extLst>
      <p:ext uri="{BB962C8B-B14F-4D97-AF65-F5344CB8AC3E}">
        <p14:creationId xmlns:p14="http://schemas.microsoft.com/office/powerpoint/2010/main" val="1298501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1502968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defTabSz="913326"/>
            <a:endParaRPr lang="en-US" dirty="0"/>
          </a:p>
        </p:txBody>
      </p:sp>
    </p:spTree>
    <p:extLst>
      <p:ext uri="{BB962C8B-B14F-4D97-AF65-F5344CB8AC3E}">
        <p14:creationId xmlns:p14="http://schemas.microsoft.com/office/powerpoint/2010/main" val="1545626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lang="en-US" dirty="0"/>
          </a:p>
        </p:txBody>
      </p:sp>
    </p:spTree>
    <p:extLst>
      <p:ext uri="{BB962C8B-B14F-4D97-AF65-F5344CB8AC3E}">
        <p14:creationId xmlns:p14="http://schemas.microsoft.com/office/powerpoint/2010/main" val="2808214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68809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432170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4489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2356440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390878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333" tIns="45666" rIns="91333" bIns="45666"/>
          <a:lstStyle/>
          <a:p>
            <a:endParaRPr lang="en-US" dirty="0"/>
          </a:p>
        </p:txBody>
      </p:sp>
      <p:sp>
        <p:nvSpPr>
          <p:cNvPr id="4" name="Slide Number Placeholder 3"/>
          <p:cNvSpPr>
            <a:spLocks noGrp="1"/>
          </p:cNvSpPr>
          <p:nvPr>
            <p:ph type="sldNum" sz="quarter" idx="10"/>
          </p:nvPr>
        </p:nvSpPr>
        <p:spPr/>
        <p:txBody>
          <a:bodyPr lIns="91333" tIns="45666" rIns="91333" bIns="45666"/>
          <a:lstStyle/>
          <a:p>
            <a:fld id="{7B7D7200-AA73-462A-A8F3-BDAECDD35A2B}" type="slidenum">
              <a:rPr lang="en-US" smtClean="0"/>
              <a:t>4</a:t>
            </a:fld>
            <a:endParaRPr lang="en-US"/>
          </a:p>
        </p:txBody>
      </p:sp>
    </p:spTree>
    <p:extLst>
      <p:ext uri="{BB962C8B-B14F-4D97-AF65-F5344CB8AC3E}">
        <p14:creationId xmlns:p14="http://schemas.microsoft.com/office/powerpoint/2010/main" val="3716890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1333" tIns="45666" rIns="91333" bIns="45666"/>
          <a:lstStyle/>
          <a:p>
            <a:endParaRPr lang="en-US" dirty="0"/>
          </a:p>
        </p:txBody>
      </p:sp>
      <p:sp>
        <p:nvSpPr>
          <p:cNvPr id="4" name="Slide Number Placeholder 3"/>
          <p:cNvSpPr>
            <a:spLocks noGrp="1"/>
          </p:cNvSpPr>
          <p:nvPr>
            <p:ph type="sldNum" sz="quarter" idx="10"/>
          </p:nvPr>
        </p:nvSpPr>
        <p:spPr/>
        <p:txBody>
          <a:bodyPr lIns="91333" tIns="45666" rIns="91333" bIns="45666"/>
          <a:lstStyle/>
          <a:p>
            <a:fld id="{7B7D7200-AA73-462A-A8F3-BDAECDD35A2B}" type="slidenum">
              <a:rPr lang="en-US" smtClean="0"/>
              <a:t>5</a:t>
            </a:fld>
            <a:endParaRPr lang="en-US"/>
          </a:p>
        </p:txBody>
      </p:sp>
    </p:spTree>
    <p:extLst>
      <p:ext uri="{BB962C8B-B14F-4D97-AF65-F5344CB8AC3E}">
        <p14:creationId xmlns:p14="http://schemas.microsoft.com/office/powerpoint/2010/main" val="3324685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353102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endParaRPr dirty="0"/>
          </a:p>
        </p:txBody>
      </p:sp>
    </p:spTree>
    <p:extLst>
      <p:ext uri="{BB962C8B-B14F-4D97-AF65-F5344CB8AC3E}">
        <p14:creationId xmlns:p14="http://schemas.microsoft.com/office/powerpoint/2010/main" val="344891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lvl="0"/>
            <a:endParaRPr lang="en-US" dirty="0"/>
          </a:p>
        </p:txBody>
      </p:sp>
    </p:spTree>
    <p:extLst>
      <p:ext uri="{BB962C8B-B14F-4D97-AF65-F5344CB8AC3E}">
        <p14:creationId xmlns:p14="http://schemas.microsoft.com/office/powerpoint/2010/main" val="46149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333" tIns="45666" rIns="91333" bIns="45666">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2800" b="1" i="0">
                <a:solidFill>
                  <a:srgbClr val="005191"/>
                </a:solidFill>
                <a:latin typeface="Trebuchet MS"/>
                <a:cs typeface="Trebuchet MS"/>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3">
            <a:extLst>
              <a:ext uri="{FF2B5EF4-FFF2-40B4-BE49-F238E27FC236}">
                <a16:creationId xmlns:a16="http://schemas.microsoft.com/office/drawing/2014/main" id="{860064CA-C4DB-456C-AE07-F30E3D7F4CF6}"/>
              </a:ext>
            </a:extLst>
          </p:cNvPr>
          <p:cNvSpPr>
            <a:spLocks noGrp="1"/>
          </p:cNvSpPr>
          <p:nvPr>
            <p:ph type="body" idx="10"/>
          </p:nvPr>
        </p:nvSpPr>
        <p:spPr>
          <a:xfrm>
            <a:off x="1128414" y="304800"/>
            <a:ext cx="9434195" cy="1231106"/>
          </a:xfrm>
        </p:spPr>
        <p:txBody>
          <a:bodyPr lIns="0" tIns="0" rIns="0" bIns="0"/>
          <a:lstStyle>
            <a:lvl1pPr>
              <a:defRPr sz="8000" b="1" i="0" cap="all" baseline="0">
                <a:solidFill>
                  <a:srgbClr val="005191"/>
                </a:solidFill>
                <a:latin typeface="Bahnschrift SemiBold Condensed" panose="020B0502040204020203" pitchFamily="34" charset="0"/>
                <a:cs typeface="Trebuchet MS"/>
              </a:defRPr>
            </a:lvl1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C0BB2-2F40-46F2-BA3B-06CC833B8B08}"/>
              </a:ext>
            </a:extLst>
          </p:cNvPr>
          <p:cNvSpPr/>
          <p:nvPr userDrawn="1"/>
        </p:nvSpPr>
        <p:spPr>
          <a:xfrm>
            <a:off x="0" y="0"/>
            <a:ext cx="12192000" cy="152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title"/>
          </p:nvPr>
        </p:nvSpPr>
        <p:spPr>
          <a:xfrm>
            <a:off x="533400" y="228600"/>
            <a:ext cx="11353800" cy="1549400"/>
          </a:xfrm>
          <a:prstGeom prst="rect">
            <a:avLst/>
          </a:prstGeom>
        </p:spPr>
        <p:txBody>
          <a:bodyPr lIns="0" tIns="0" rIns="0" bIns="0"/>
          <a:lstStyle>
            <a:lvl1pPr algn="ctr">
              <a:defRPr sz="8000" b="0" i="0" cap="all" baseline="0">
                <a:solidFill>
                  <a:schemeClr val="bg1"/>
                </a:solidFill>
                <a:latin typeface="Bahnschrift SemiBold SemiConden" panose="020B0502040204020203" pitchFamily="34" charset="0"/>
                <a:cs typeface="Calibri"/>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784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0F0C-2127-43F2-89A7-F72FF8D8C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7522A-3F91-4AD0-B00F-907C11E4EF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F3119-D5BA-4B46-B8C3-00C939B4A7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2315D1-1C71-41F5-A4E7-1F36DCBF9A95}"/>
              </a:ext>
            </a:extLst>
          </p:cNvPr>
          <p:cNvSpPr>
            <a:spLocks noGrp="1"/>
          </p:cNvSpPr>
          <p:nvPr>
            <p:ph type="dt" sz="half" idx="10"/>
          </p:nvPr>
        </p:nvSpPr>
        <p:spPr>
          <a:xfrm>
            <a:off x="838200" y="6356350"/>
            <a:ext cx="2743200" cy="365125"/>
          </a:xfrm>
          <a:prstGeom prst="rect">
            <a:avLst/>
          </a:prstGeom>
        </p:spPr>
        <p:txBody>
          <a:bodyPr/>
          <a:lstStyle/>
          <a:p>
            <a:fld id="{40DCAAE1-E61D-44AF-9F02-84120D87A29F}" type="datetimeFigureOut">
              <a:rPr lang="en-US" smtClean="0"/>
              <a:t>7/8/2019</a:t>
            </a:fld>
            <a:endParaRPr lang="en-US"/>
          </a:p>
        </p:txBody>
      </p:sp>
      <p:sp>
        <p:nvSpPr>
          <p:cNvPr id="6" name="Footer Placeholder 5">
            <a:extLst>
              <a:ext uri="{FF2B5EF4-FFF2-40B4-BE49-F238E27FC236}">
                <a16:creationId xmlns:a16="http://schemas.microsoft.com/office/drawing/2014/main" id="{3342C984-8E28-485B-9D2C-908FB7ED42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D22D47-3BD4-4896-B1B7-5BBA76FDE9F3}"/>
              </a:ext>
            </a:extLst>
          </p:cNvPr>
          <p:cNvSpPr>
            <a:spLocks noGrp="1"/>
          </p:cNvSpPr>
          <p:nvPr>
            <p:ph type="sldNum" sz="quarter" idx="12"/>
          </p:nvPr>
        </p:nvSpPr>
        <p:spPr>
          <a:xfrm>
            <a:off x="8610600" y="6356350"/>
            <a:ext cx="2743200" cy="365125"/>
          </a:xfrm>
          <a:prstGeom prst="rect">
            <a:avLst/>
          </a:prstGeom>
        </p:spPr>
        <p:txBody>
          <a:bodyPr/>
          <a:lstStyle/>
          <a:p>
            <a:fld id="{19843249-8381-43D4-9969-0141F4D231DD}" type="slidenum">
              <a:rPr lang="en-US" smtClean="0"/>
              <a:t>‹#›</a:t>
            </a:fld>
            <a:endParaRPr lang="en-US"/>
          </a:p>
        </p:txBody>
      </p:sp>
    </p:spTree>
    <p:extLst>
      <p:ext uri="{BB962C8B-B14F-4D97-AF65-F5344CB8AC3E}">
        <p14:creationId xmlns:p14="http://schemas.microsoft.com/office/powerpoint/2010/main" val="247329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8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BD7A16-FB92-4A82-A2C6-4C1A0335E0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23"/>
            <a:ext cx="12192000" cy="6858000"/>
          </a:xfrm>
          <a:prstGeom prst="rect">
            <a:avLst/>
          </a:prstGeom>
        </p:spPr>
      </p:pic>
      <p:sp>
        <p:nvSpPr>
          <p:cNvPr id="17" name="bk object 17"/>
          <p:cNvSpPr/>
          <p:nvPr/>
        </p:nvSpPr>
        <p:spPr>
          <a:xfrm>
            <a:off x="-1" y="2223"/>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5191">
              <a:alpha val="90194"/>
            </a:srgbClr>
          </a:solidFill>
        </p:spPr>
        <p:txBody>
          <a:bodyPr wrap="square" lIns="0" tIns="0" rIns="0" bIns="0" rtlCol="0"/>
          <a:lstStyle/>
          <a:p>
            <a:endParaRPr/>
          </a:p>
        </p:txBody>
      </p:sp>
      <p:sp>
        <p:nvSpPr>
          <p:cNvPr id="18" name="bk object 18"/>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12192">
            <a:solidFill>
              <a:srgbClr val="2E528F"/>
            </a:solidFill>
          </a:ln>
        </p:spPr>
        <p:txBody>
          <a:bodyPr wrap="square" lIns="0" tIns="0" rIns="0" bIns="0" rtlCol="0"/>
          <a:lstStyle/>
          <a:p>
            <a:endParaRPr/>
          </a:p>
        </p:txBody>
      </p:sp>
      <p:sp>
        <p:nvSpPr>
          <p:cNvPr id="2" name="Holder 2"/>
          <p:cNvSpPr>
            <a:spLocks noGrp="1"/>
          </p:cNvSpPr>
          <p:nvPr>
            <p:ph type="ctrTitle"/>
          </p:nvPr>
        </p:nvSpPr>
        <p:spPr>
          <a:xfrm>
            <a:off x="379164" y="1477488"/>
            <a:ext cx="11433670" cy="1538883"/>
          </a:xfrm>
          <a:prstGeom prst="rect">
            <a:avLst/>
          </a:prstGeom>
        </p:spPr>
        <p:txBody>
          <a:bodyPr wrap="square" lIns="0" tIns="0" rIns="0" bIns="0">
            <a:spAutoFit/>
          </a:bodyPr>
          <a:lstStyle>
            <a:lvl1pPr>
              <a:defRPr b="0" i="0">
                <a:solidFill>
                  <a:schemeClr val="bg1"/>
                </a:solidFill>
                <a:latin typeface="Bahnschrift SemiCondensed" panose="020B0502040204020203" pitchFamily="34" charset="0"/>
              </a:defRPr>
            </a:lvl1pPr>
          </a:lstStyle>
          <a:p>
            <a:endParaRPr dirty="0"/>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12BE33-F77B-41D3-93F9-97A59E4E7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71" y="0"/>
            <a:ext cx="12192000" cy="5689600"/>
          </a:xfrm>
          <a:prstGeom prst="rect">
            <a:avLst/>
          </a:prstGeom>
        </p:spPr>
      </p:pic>
      <p:sp>
        <p:nvSpPr>
          <p:cNvPr id="17" name="bk object 17"/>
          <p:cNvSpPr/>
          <p:nvPr/>
        </p:nvSpPr>
        <p:spPr>
          <a:xfrm>
            <a:off x="21771"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5191">
              <a:alpha val="90194"/>
            </a:srgbClr>
          </a:solidFill>
        </p:spPr>
        <p:txBody>
          <a:bodyPr wrap="square" lIns="0" tIns="0" rIns="0" bIns="0" rtlCol="0"/>
          <a:lstStyle/>
          <a:p>
            <a:endParaRPr/>
          </a:p>
        </p:txBody>
      </p:sp>
      <p:sp>
        <p:nvSpPr>
          <p:cNvPr id="18" name="bk object 18"/>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ln w="12192">
            <a:solidFill>
              <a:srgbClr val="2E528F"/>
            </a:solidFill>
          </a:ln>
        </p:spPr>
        <p:txBody>
          <a:bodyPr wrap="square" lIns="0" tIns="0" rIns="0" bIns="0" rtlCol="0"/>
          <a:lstStyle/>
          <a:p>
            <a:endParaRPr/>
          </a:p>
        </p:txBody>
      </p:sp>
      <p:sp>
        <p:nvSpPr>
          <p:cNvPr id="2" name="Holder 2"/>
          <p:cNvSpPr>
            <a:spLocks noGrp="1"/>
          </p:cNvSpPr>
          <p:nvPr>
            <p:ph type="ctrTitle"/>
          </p:nvPr>
        </p:nvSpPr>
        <p:spPr>
          <a:xfrm>
            <a:off x="379164" y="1477488"/>
            <a:ext cx="11433670" cy="1538883"/>
          </a:xfrm>
          <a:prstGeom prst="rect">
            <a:avLst/>
          </a:prstGeom>
        </p:spPr>
        <p:txBody>
          <a:bodyPr wrap="square" lIns="0" tIns="0" rIns="0" bIns="0">
            <a:spAutoFit/>
          </a:bodyPr>
          <a:lstStyle>
            <a:lvl1pPr>
              <a:defRPr b="0" i="0">
                <a:solidFill>
                  <a:schemeClr val="bg1"/>
                </a:solidFill>
                <a:latin typeface="Bahnschrift SemiCondensed" panose="020B0502040204020203" pitchFamily="34" charset="0"/>
              </a:defRPr>
            </a:lvl1pPr>
          </a:lstStyle>
          <a:p>
            <a:endParaRPr dirty="0"/>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116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2800" b="1" i="0">
                <a:solidFill>
                  <a:srgbClr val="005191"/>
                </a:solidFill>
                <a:latin typeface="Trebuchet MS"/>
                <a:cs typeface="Trebuchet MS"/>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3">
            <a:extLst>
              <a:ext uri="{FF2B5EF4-FFF2-40B4-BE49-F238E27FC236}">
                <a16:creationId xmlns:a16="http://schemas.microsoft.com/office/drawing/2014/main" id="{860064CA-C4DB-456C-AE07-F30E3D7F4CF6}"/>
              </a:ext>
            </a:extLst>
          </p:cNvPr>
          <p:cNvSpPr>
            <a:spLocks noGrp="1"/>
          </p:cNvSpPr>
          <p:nvPr>
            <p:ph type="body" idx="10"/>
          </p:nvPr>
        </p:nvSpPr>
        <p:spPr>
          <a:xfrm>
            <a:off x="1128414" y="304800"/>
            <a:ext cx="9434195" cy="1231106"/>
          </a:xfrm>
        </p:spPr>
        <p:txBody>
          <a:bodyPr lIns="0" tIns="0" rIns="0" bIns="0"/>
          <a:lstStyle>
            <a:lvl1pPr>
              <a:defRPr sz="8000" b="1" i="0" cap="all" baseline="0">
                <a:solidFill>
                  <a:srgbClr val="005191"/>
                </a:solidFill>
                <a:latin typeface="Bahnschrift SemiBold Condensed" panose="020B0502040204020203" pitchFamily="34" charset="0"/>
                <a:cs typeface="Trebuchet MS"/>
              </a:defRPr>
            </a:lvl1pPr>
          </a:lstStyle>
          <a:p>
            <a:endParaRPr dirty="0"/>
          </a:p>
        </p:txBody>
      </p:sp>
    </p:spTree>
    <p:extLst>
      <p:ext uri="{BB962C8B-B14F-4D97-AF65-F5344CB8AC3E}">
        <p14:creationId xmlns:p14="http://schemas.microsoft.com/office/powerpoint/2010/main" val="113878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092387" y="68628"/>
            <a:ext cx="5705475" cy="1231106"/>
          </a:xfrm>
          <a:prstGeom prst="rect">
            <a:avLst/>
          </a:prstGeom>
        </p:spPr>
        <p:txBody>
          <a:bodyPr lIns="0" tIns="0" rIns="0" bIns="0"/>
          <a:lstStyle>
            <a:lvl1pPr>
              <a:defRPr sz="8000" b="0" i="0" cap="all" baseline="0">
                <a:solidFill>
                  <a:srgbClr val="002060"/>
                </a:solidFill>
                <a:latin typeface="Bahnschrift SemiCondensed" panose="020B0502040204020203" pitchFamily="34" charset="0"/>
                <a:cs typeface="Calibri"/>
              </a:defRPr>
            </a:lvl1pPr>
          </a:lstStyle>
          <a:p>
            <a:endParaRPr dirty="0"/>
          </a:p>
        </p:txBody>
      </p:sp>
      <p:sp>
        <p:nvSpPr>
          <p:cNvPr id="3" name="Holder 3"/>
          <p:cNvSpPr>
            <a:spLocks noGrp="1"/>
          </p:cNvSpPr>
          <p:nvPr>
            <p:ph sz="half" idx="2"/>
          </p:nvPr>
        </p:nvSpPr>
        <p:spPr>
          <a:xfrm>
            <a:off x="875902" y="1464684"/>
            <a:ext cx="4815205" cy="3726815"/>
          </a:xfrm>
          <a:prstGeom prst="rect">
            <a:avLst/>
          </a:prstGeom>
        </p:spPr>
        <p:txBody>
          <a:bodyPr wrap="square" lIns="0" tIns="0" rIns="0" bIns="0">
            <a:spAutoFit/>
          </a:bodyPr>
          <a:lstStyle>
            <a:lvl1pPr>
              <a:defRPr sz="2800" b="1" i="0">
                <a:solidFill>
                  <a:srgbClr val="005191"/>
                </a:solidFill>
                <a:latin typeface="Trebuchet MS"/>
                <a:cs typeface="Trebuchet MS"/>
              </a:defRPr>
            </a:lvl1pPr>
          </a:lstStyle>
          <a:p>
            <a:endParaRPr dirty="0"/>
          </a:p>
        </p:txBody>
      </p:sp>
      <p:sp>
        <p:nvSpPr>
          <p:cNvPr id="4" name="Holder 4"/>
          <p:cNvSpPr>
            <a:spLocks noGrp="1"/>
          </p:cNvSpPr>
          <p:nvPr>
            <p:ph sz="half" idx="3"/>
          </p:nvPr>
        </p:nvSpPr>
        <p:spPr>
          <a:xfrm>
            <a:off x="6474554" y="1601166"/>
            <a:ext cx="4473575" cy="4496435"/>
          </a:xfrm>
          <a:prstGeom prst="rect">
            <a:avLst/>
          </a:prstGeom>
        </p:spPr>
        <p:txBody>
          <a:bodyPr wrap="square" lIns="0" tIns="0" rIns="0" bIns="0">
            <a:spAutoFit/>
          </a:bodyPr>
          <a:lstStyle>
            <a:lvl1pPr>
              <a:defRPr sz="2400" b="1" i="0">
                <a:solidFill>
                  <a:srgbClr val="005191"/>
                </a:solidFill>
                <a:latin typeface="Trebuchet MS"/>
                <a:cs typeface="Trebuchet MS"/>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461303" y="1999510"/>
            <a:ext cx="4815205" cy="3726815"/>
          </a:xfrm>
          <a:prstGeom prst="rect">
            <a:avLst/>
          </a:prstGeom>
        </p:spPr>
        <p:txBody>
          <a:bodyPr wrap="square" lIns="0" tIns="0" rIns="0" bIns="0">
            <a:spAutoFit/>
          </a:bodyPr>
          <a:lstStyle>
            <a:lvl1pPr>
              <a:defRPr sz="2800" b="1" i="0">
                <a:solidFill>
                  <a:srgbClr val="005191"/>
                </a:solidFill>
                <a:latin typeface="Trebuchet MS"/>
                <a:cs typeface="Trebuchet MS"/>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9" name="Picture 8">
            <a:extLst>
              <a:ext uri="{FF2B5EF4-FFF2-40B4-BE49-F238E27FC236}">
                <a16:creationId xmlns:a16="http://schemas.microsoft.com/office/drawing/2014/main" id="{6FDD55A2-0569-450A-8D61-AE9122418E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0" name="Holder 3">
            <a:extLst>
              <a:ext uri="{FF2B5EF4-FFF2-40B4-BE49-F238E27FC236}">
                <a16:creationId xmlns:a16="http://schemas.microsoft.com/office/drawing/2014/main" id="{DFEDD898-38A5-4320-8891-3831FDF40C88}"/>
              </a:ext>
            </a:extLst>
          </p:cNvPr>
          <p:cNvSpPr>
            <a:spLocks noGrp="1"/>
          </p:cNvSpPr>
          <p:nvPr>
            <p:ph type="body" idx="10"/>
          </p:nvPr>
        </p:nvSpPr>
        <p:spPr>
          <a:xfrm>
            <a:off x="461303" y="381000"/>
            <a:ext cx="4644097" cy="769441"/>
          </a:xfrm>
        </p:spPr>
        <p:txBody>
          <a:bodyPr lIns="0" tIns="0" rIns="0" bIns="0"/>
          <a:lstStyle>
            <a:lvl1pPr>
              <a:defRPr sz="5000" b="1" i="0" cap="all" baseline="0">
                <a:solidFill>
                  <a:srgbClr val="005191"/>
                </a:solidFill>
                <a:latin typeface="Bahnschrift SemiBold Condensed" panose="020B0502040204020203" pitchFamily="34" charset="0"/>
                <a:cs typeface="Trebuchet MS"/>
              </a:defRPr>
            </a:lvl1pPr>
          </a:lstStyle>
          <a:p>
            <a:endParaRPr dirty="0"/>
          </a:p>
        </p:txBody>
      </p:sp>
    </p:spTree>
    <p:extLst>
      <p:ext uri="{BB962C8B-B14F-4D97-AF65-F5344CB8AC3E}">
        <p14:creationId xmlns:p14="http://schemas.microsoft.com/office/powerpoint/2010/main" val="148637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461303" y="1999510"/>
            <a:ext cx="4815205" cy="3726815"/>
          </a:xfrm>
          <a:prstGeom prst="rect">
            <a:avLst/>
          </a:prstGeom>
        </p:spPr>
        <p:txBody>
          <a:bodyPr wrap="square" lIns="0" tIns="0" rIns="0" bIns="0">
            <a:spAutoFit/>
          </a:bodyPr>
          <a:lstStyle>
            <a:lvl1pPr>
              <a:defRPr sz="2800" b="1" i="0">
                <a:solidFill>
                  <a:srgbClr val="005191"/>
                </a:solidFill>
                <a:latin typeface="Trebuchet MS"/>
                <a:cs typeface="Trebuchet MS"/>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B3487266-ED00-4D45-AEF1-C8928096E8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39000" y="2728782"/>
            <a:ext cx="4790470" cy="3992058"/>
          </a:xfrm>
          <a:prstGeom prst="rect">
            <a:avLst/>
          </a:prstGeom>
        </p:spPr>
      </p:pic>
      <p:sp>
        <p:nvSpPr>
          <p:cNvPr id="10" name="Holder 3">
            <a:extLst>
              <a:ext uri="{FF2B5EF4-FFF2-40B4-BE49-F238E27FC236}">
                <a16:creationId xmlns:a16="http://schemas.microsoft.com/office/drawing/2014/main" id="{41B6387F-5E75-4A85-B704-214AD77ED216}"/>
              </a:ext>
            </a:extLst>
          </p:cNvPr>
          <p:cNvSpPr>
            <a:spLocks noGrp="1"/>
          </p:cNvSpPr>
          <p:nvPr>
            <p:ph type="body" idx="10"/>
          </p:nvPr>
        </p:nvSpPr>
        <p:spPr>
          <a:xfrm>
            <a:off x="461303" y="282430"/>
            <a:ext cx="9434195" cy="1231106"/>
          </a:xfrm>
        </p:spPr>
        <p:txBody>
          <a:bodyPr lIns="0" tIns="0" rIns="0" bIns="0"/>
          <a:lstStyle>
            <a:lvl1pPr>
              <a:defRPr sz="8000" b="1" i="0" cap="all" baseline="0">
                <a:solidFill>
                  <a:srgbClr val="005191"/>
                </a:solidFill>
                <a:latin typeface="Bahnschrift SemiBold Condensed" panose="020B0502040204020203" pitchFamily="34" charset="0"/>
                <a:cs typeface="Trebuchet MS"/>
              </a:defRPr>
            </a:lvl1pPr>
          </a:lstStyle>
          <a:p>
            <a:endParaRPr dirty="0"/>
          </a:p>
        </p:txBody>
      </p:sp>
    </p:spTree>
    <p:extLst>
      <p:ext uri="{BB962C8B-B14F-4D97-AF65-F5344CB8AC3E}">
        <p14:creationId xmlns:p14="http://schemas.microsoft.com/office/powerpoint/2010/main" val="227482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33400" y="228600"/>
            <a:ext cx="11353800" cy="1549400"/>
          </a:xfrm>
          <a:prstGeom prst="rect">
            <a:avLst/>
          </a:prstGeom>
        </p:spPr>
        <p:txBody>
          <a:bodyPr lIns="0" tIns="0" rIns="0" bIns="0"/>
          <a:lstStyle>
            <a:lvl1pPr algn="ctr">
              <a:defRPr sz="8000" b="0" i="0" cap="all" baseline="0">
                <a:solidFill>
                  <a:srgbClr val="002060"/>
                </a:solidFill>
                <a:latin typeface="Bahnschrift SemiBold SemiConden" panose="020B0502040204020203" pitchFamily="34" charset="0"/>
                <a:cs typeface="Calibri"/>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Holder 3">
            <a:extLst>
              <a:ext uri="{FF2B5EF4-FFF2-40B4-BE49-F238E27FC236}">
                <a16:creationId xmlns:a16="http://schemas.microsoft.com/office/drawing/2014/main" id="{CA5D77C3-0CEB-460E-8843-AC2AD8CD60BA}"/>
              </a:ext>
            </a:extLst>
          </p:cNvPr>
          <p:cNvSpPr>
            <a:spLocks noGrp="1"/>
          </p:cNvSpPr>
          <p:nvPr>
            <p:ph sz="half" idx="2"/>
          </p:nvPr>
        </p:nvSpPr>
        <p:spPr>
          <a:xfrm>
            <a:off x="461303" y="1999510"/>
            <a:ext cx="4815205" cy="430887"/>
          </a:xfrm>
          <a:prstGeom prst="rect">
            <a:avLst/>
          </a:prstGeom>
        </p:spPr>
        <p:txBody>
          <a:bodyPr wrap="square" lIns="0" tIns="0" rIns="0" bIns="0">
            <a:spAutoFit/>
          </a:bodyPr>
          <a:lstStyle>
            <a:lvl1pPr>
              <a:defRPr sz="2800" b="1" i="0" cap="all" baseline="0">
                <a:solidFill>
                  <a:srgbClr val="005191"/>
                </a:solidFill>
                <a:latin typeface="Bahnschrift SemiBold SemiConden" panose="020B0502040204020203" pitchFamily="34" charset="0"/>
                <a:cs typeface="Trebuchet MS"/>
              </a:defRPr>
            </a:lvl1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128414" y="1600200"/>
            <a:ext cx="9434195" cy="3240404"/>
          </a:xfrm>
          <a:prstGeom prst="rect">
            <a:avLst/>
          </a:prstGeom>
        </p:spPr>
        <p:txBody>
          <a:bodyPr wrap="square" lIns="0" tIns="0" rIns="0" bIns="0">
            <a:spAutoFit/>
          </a:bodyPr>
          <a:lstStyle>
            <a:lvl1pPr>
              <a:defRPr sz="2800" b="1" i="0">
                <a:solidFill>
                  <a:srgbClr val="005191"/>
                </a:solidFill>
                <a:latin typeface="Trebuchet MS"/>
                <a:cs typeface="Trebuchet MS"/>
              </a:defRPr>
            </a:lvl1pPr>
          </a:lstStyle>
          <a:p>
            <a:endParaRPr dirty="0"/>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7/8/2019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71" r:id="rId2"/>
    <p:sldLayoutId id="2147483661" r:id="rId3"/>
    <p:sldLayoutId id="2147483666" r:id="rId4"/>
    <p:sldLayoutId id="2147483670" r:id="rId5"/>
    <p:sldLayoutId id="2147483663" r:id="rId6"/>
    <p:sldLayoutId id="2147483667" r:id="rId7"/>
    <p:sldLayoutId id="2147483668" r:id="rId8"/>
    <p:sldLayoutId id="2147483664" r:id="rId9"/>
    <p:sldLayoutId id="2147483669" r:id="rId10"/>
    <p:sldLayoutId id="2147483665" r:id="rId11"/>
    <p:sldLayoutId id="2147483673" r:id="rId12"/>
  </p:sldLayoutIdLst>
  <p:txStyles>
    <p:titleStyle>
      <a:lvl1pPr>
        <a:defRPr>
          <a:solidFill>
            <a:srgbClr val="002060"/>
          </a:solidFill>
          <a:latin typeface="Bahnschrift SemiCondensed" panose="020B0502040204020203" pitchFamily="34" charset="0"/>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0.emf"/><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2.emf"/><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4.emf"/><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25252" y="2667000"/>
            <a:ext cx="4341495" cy="1371529"/>
          </a:xfrm>
          <a:prstGeom prst="rect">
            <a:avLst/>
          </a:prstGeom>
        </p:spPr>
        <p:txBody>
          <a:bodyPr vert="horz" wrap="square" lIns="0" tIns="154305" rIns="0" bIns="0" rtlCol="0">
            <a:spAutoFit/>
          </a:bodyPr>
          <a:lstStyle/>
          <a:p>
            <a:pPr marL="12700" algn="ctr">
              <a:lnSpc>
                <a:spcPct val="100000"/>
              </a:lnSpc>
              <a:spcBef>
                <a:spcPts val="1215"/>
              </a:spcBef>
            </a:pPr>
            <a:r>
              <a:rPr sz="4400" b="1" spc="-150" dirty="0">
                <a:solidFill>
                  <a:srgbClr val="005191"/>
                </a:solidFill>
                <a:latin typeface="Arial Nova Cond" panose="020B0506020202020204" pitchFamily="34" charset="0"/>
                <a:cs typeface="Calibri"/>
              </a:rPr>
              <a:t>WHY </a:t>
            </a:r>
            <a:r>
              <a:rPr lang="en-US" sz="4400" b="1" spc="-150" dirty="0">
                <a:solidFill>
                  <a:srgbClr val="005191"/>
                </a:solidFill>
                <a:latin typeface="Arial Nova Cond" panose="020B0506020202020204" pitchFamily="34" charset="0"/>
                <a:cs typeface="Calibri"/>
              </a:rPr>
              <a:t>WE ARE </a:t>
            </a:r>
            <a:r>
              <a:rPr sz="4400" b="1" spc="-150" dirty="0">
                <a:solidFill>
                  <a:srgbClr val="005191"/>
                </a:solidFill>
                <a:latin typeface="Arial Nova Cond" panose="020B0506020202020204" pitchFamily="34" charset="0"/>
                <a:cs typeface="Calibri"/>
              </a:rPr>
              <a:t>HERE</a:t>
            </a:r>
            <a:endParaRPr sz="4400" b="1" spc="-150" dirty="0">
              <a:latin typeface="Arial Nova Cond" panose="020B0506020202020204" pitchFamily="34" charset="0"/>
              <a:cs typeface="Calibri"/>
            </a:endParaRPr>
          </a:p>
          <a:p>
            <a:pPr marL="12700" marR="5080" algn="ctr">
              <a:lnSpc>
                <a:spcPts val="3030"/>
              </a:lnSpc>
              <a:spcBef>
                <a:spcPts val="1155"/>
              </a:spcBef>
            </a:pPr>
            <a:r>
              <a:rPr lang="en-US" sz="2800" spc="-60" dirty="0">
                <a:solidFill>
                  <a:srgbClr val="005191"/>
                </a:solidFill>
                <a:latin typeface="Lucida Sans"/>
                <a:cs typeface="Lucida Sans"/>
              </a:rPr>
              <a:t>Youth Safety</a:t>
            </a:r>
            <a:endParaRPr sz="2800" dirty="0">
              <a:latin typeface="Lucida Sans"/>
              <a:cs typeface="Lucida Sans"/>
            </a:endParaRPr>
          </a:p>
        </p:txBody>
      </p:sp>
      <p:sp>
        <p:nvSpPr>
          <p:cNvPr id="6" name="object 6"/>
          <p:cNvSpPr/>
          <p:nvPr/>
        </p:nvSpPr>
        <p:spPr>
          <a:xfrm>
            <a:off x="0" y="6438900"/>
            <a:ext cx="12192000" cy="419100"/>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pic>
        <p:nvPicPr>
          <p:cNvPr id="8" name="Picture 7">
            <a:extLst>
              <a:ext uri="{FF2B5EF4-FFF2-40B4-BE49-F238E27FC236}">
                <a16:creationId xmlns:a16="http://schemas.microsoft.com/office/drawing/2014/main" id="{FC1AF87D-E6F0-417F-9669-4DC4F83E84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4463"/>
          <a:stretch/>
        </p:blipFill>
        <p:spPr>
          <a:xfrm>
            <a:off x="0" y="0"/>
            <a:ext cx="12191999" cy="7162800"/>
          </a:xfrm>
          <a:prstGeom prst="rect">
            <a:avLst/>
          </a:prstGeom>
        </p:spPr>
      </p:pic>
      <p:sp>
        <p:nvSpPr>
          <p:cNvPr id="10" name="Freeform: Shape 9">
            <a:extLst>
              <a:ext uri="{FF2B5EF4-FFF2-40B4-BE49-F238E27FC236}">
                <a16:creationId xmlns:a16="http://schemas.microsoft.com/office/drawing/2014/main" id="{697E004C-9761-4B5A-91F4-9391FDF971F5}"/>
              </a:ext>
            </a:extLst>
          </p:cNvPr>
          <p:cNvSpPr/>
          <p:nvPr/>
        </p:nvSpPr>
        <p:spPr bwMode="auto">
          <a:xfrm>
            <a:off x="0" y="2068769"/>
            <a:ext cx="12192000" cy="4789231"/>
          </a:xfrm>
          <a:custGeom>
            <a:avLst/>
            <a:gdLst>
              <a:gd name="connsiteX0" fmla="*/ 12192000 w 12192000"/>
              <a:gd name="connsiteY0" fmla="*/ 0 h 4789231"/>
              <a:gd name="connsiteX1" fmla="*/ 12192000 w 12192000"/>
              <a:gd name="connsiteY1" fmla="*/ 4789231 h 4789231"/>
              <a:gd name="connsiteX2" fmla="*/ 0 w 12192000"/>
              <a:gd name="connsiteY2" fmla="*/ 4789231 h 4789231"/>
              <a:gd name="connsiteX3" fmla="*/ 0 w 12192000"/>
              <a:gd name="connsiteY3" fmla="*/ 2489769 h 4789231"/>
            </a:gdLst>
            <a:ahLst/>
            <a:cxnLst>
              <a:cxn ang="0">
                <a:pos x="connsiteX0" y="connsiteY0"/>
              </a:cxn>
              <a:cxn ang="0">
                <a:pos x="connsiteX1" y="connsiteY1"/>
              </a:cxn>
              <a:cxn ang="0">
                <a:pos x="connsiteX2" y="connsiteY2"/>
              </a:cxn>
              <a:cxn ang="0">
                <a:pos x="connsiteX3" y="connsiteY3"/>
              </a:cxn>
            </a:cxnLst>
            <a:rect l="l" t="t" r="r" b="b"/>
            <a:pathLst>
              <a:path w="12192000" h="4789231">
                <a:moveTo>
                  <a:pt x="12192000" y="0"/>
                </a:moveTo>
                <a:lnTo>
                  <a:pt x="12192000" y="4789231"/>
                </a:lnTo>
                <a:lnTo>
                  <a:pt x="0" y="4789231"/>
                </a:lnTo>
                <a:lnTo>
                  <a:pt x="0" y="2489769"/>
                </a:lnTo>
                <a:close/>
              </a:path>
            </a:pathLst>
          </a:custGeom>
          <a:solidFill>
            <a:srgbClr val="0070C0">
              <a:alpha val="73000"/>
            </a:srgb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1" name="Right Triangle 10">
            <a:extLst>
              <a:ext uri="{FF2B5EF4-FFF2-40B4-BE49-F238E27FC236}">
                <a16:creationId xmlns:a16="http://schemas.microsoft.com/office/drawing/2014/main" id="{9E67A59A-E62A-442A-8671-E4DF26C6BE6B}"/>
              </a:ext>
            </a:extLst>
          </p:cNvPr>
          <p:cNvSpPr/>
          <p:nvPr/>
        </p:nvSpPr>
        <p:spPr bwMode="auto">
          <a:xfrm>
            <a:off x="0" y="5138870"/>
            <a:ext cx="3521451" cy="1719130"/>
          </a:xfrm>
          <a:prstGeom prst="rtTriangle">
            <a:avLst/>
          </a:prstGeom>
          <a:solidFill>
            <a:schemeClr val="tx1">
              <a:alpha val="5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2" name="object 2">
            <a:extLst>
              <a:ext uri="{FF2B5EF4-FFF2-40B4-BE49-F238E27FC236}">
                <a16:creationId xmlns:a16="http://schemas.microsoft.com/office/drawing/2014/main" id="{6BE03C4A-094C-4C44-B0C1-1AC593DBC9F1}"/>
              </a:ext>
            </a:extLst>
          </p:cNvPr>
          <p:cNvSpPr txBox="1"/>
          <p:nvPr/>
        </p:nvSpPr>
        <p:spPr>
          <a:xfrm>
            <a:off x="1066800" y="3810000"/>
            <a:ext cx="10212636" cy="1872307"/>
          </a:xfrm>
          <a:prstGeom prst="rect">
            <a:avLst/>
          </a:prstGeom>
        </p:spPr>
        <p:txBody>
          <a:bodyPr vert="horz" wrap="square" lIns="0" tIns="12700" rIns="0" bIns="0" rtlCol="0">
            <a:spAutoFit/>
          </a:bodyPr>
          <a:lstStyle/>
          <a:p>
            <a:pPr marL="12700" marR="5080" algn="r">
              <a:lnSpc>
                <a:spcPct val="100000"/>
              </a:lnSpc>
              <a:spcBef>
                <a:spcPts val="100"/>
              </a:spcBef>
            </a:pPr>
            <a:r>
              <a:rPr lang="en-US" sz="6000" b="1" kern="0" spc="-300" dirty="0">
                <a:solidFill>
                  <a:srgbClr val="FFFFFF"/>
                </a:solidFill>
                <a:latin typeface="Arial Nova Cond" panose="020B0506020202020204" pitchFamily="34" charset="0"/>
                <a:cs typeface="Calibri"/>
              </a:rPr>
              <a:t>A FIRESIDE CHAT ON</a:t>
            </a:r>
          </a:p>
          <a:p>
            <a:pPr marL="12700" marR="5080" algn="r">
              <a:lnSpc>
                <a:spcPct val="100000"/>
              </a:lnSpc>
              <a:spcBef>
                <a:spcPts val="100"/>
              </a:spcBef>
            </a:pPr>
            <a:r>
              <a:rPr lang="en-US" sz="6000" b="1" kern="0" spc="-300" dirty="0">
                <a:solidFill>
                  <a:srgbClr val="FFFFFF"/>
                </a:solidFill>
                <a:latin typeface="Arial Nova Cond" panose="020B0506020202020204" pitchFamily="34" charset="0"/>
                <a:cs typeface="Calibri"/>
              </a:rPr>
              <a:t>YOUTH SAFETY</a:t>
            </a:r>
            <a:endParaRPr sz="6000" b="1" kern="0" spc="-300" dirty="0">
              <a:latin typeface="Arial Nova Cond" panose="020B0506020202020204" pitchFamily="34" charset="0"/>
              <a:cs typeface="Calibri"/>
            </a:endParaRPr>
          </a:p>
        </p:txBody>
      </p:sp>
      <p:sp>
        <p:nvSpPr>
          <p:cNvPr id="13" name="object 2">
            <a:extLst>
              <a:ext uri="{FF2B5EF4-FFF2-40B4-BE49-F238E27FC236}">
                <a16:creationId xmlns:a16="http://schemas.microsoft.com/office/drawing/2014/main" id="{3D97D4B7-B347-4CDB-B880-BCA38F484E18}"/>
              </a:ext>
            </a:extLst>
          </p:cNvPr>
          <p:cNvSpPr txBox="1"/>
          <p:nvPr/>
        </p:nvSpPr>
        <p:spPr>
          <a:xfrm>
            <a:off x="4876800" y="5418247"/>
            <a:ext cx="7047548" cy="832920"/>
          </a:xfrm>
          <a:prstGeom prst="rect">
            <a:avLst/>
          </a:prstGeom>
        </p:spPr>
        <p:txBody>
          <a:bodyPr vert="horz" wrap="square" lIns="0" tIns="154305" rIns="0" bIns="0" rtlCol="0">
            <a:spAutoFit/>
          </a:bodyPr>
          <a:lstStyle/>
          <a:p>
            <a:pPr marL="12700" algn="ctr">
              <a:lnSpc>
                <a:spcPct val="100000"/>
              </a:lnSpc>
              <a:spcBef>
                <a:spcPts val="1215"/>
              </a:spcBef>
            </a:pPr>
            <a:r>
              <a:rPr lang="en-US" sz="4400" b="1" spc="-150" dirty="0">
                <a:solidFill>
                  <a:schemeClr val="accent1">
                    <a:lumMod val="20000"/>
                    <a:lumOff val="80000"/>
                  </a:schemeClr>
                </a:solidFill>
                <a:latin typeface="Arial Nova Cond" panose="020B0506020202020204" pitchFamily="34" charset="0"/>
                <a:cs typeface="Calibri"/>
              </a:rPr>
              <a:t>DAN BEARD COUNCIL, BSA</a:t>
            </a:r>
            <a:endParaRPr sz="2800" dirty="0">
              <a:solidFill>
                <a:schemeClr val="accent1">
                  <a:lumMod val="20000"/>
                  <a:lumOff val="80000"/>
                </a:schemeClr>
              </a:solidFill>
              <a:latin typeface="Lucida Sans"/>
              <a:cs typeface="Lucida Sans"/>
            </a:endParaRPr>
          </a:p>
        </p:txBody>
      </p:sp>
    </p:spTree>
    <p:extLst>
      <p:ext uri="{BB962C8B-B14F-4D97-AF65-F5344CB8AC3E}">
        <p14:creationId xmlns:p14="http://schemas.microsoft.com/office/powerpoint/2010/main" val="35275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228600"/>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WHEN TO REPORT</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1755410"/>
            <a:ext cx="9220200" cy="3347179"/>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There are two types of Youth Protection–related reporting procedures all volunteers must follow:</a:t>
            </a:r>
          </a:p>
          <a:p>
            <a:pPr>
              <a:spcBef>
                <a:spcPts val="1200"/>
              </a:spcBef>
              <a:spcAft>
                <a:spcPts val="1200"/>
              </a:spcAft>
            </a:pPr>
            <a:r>
              <a:rPr lang="en-US" dirty="0">
                <a:solidFill>
                  <a:schemeClr val="tx2"/>
                </a:solidFill>
                <a:latin typeface="Calibri Light" panose="020F0302020204030204" pitchFamily="34" charset="0"/>
              </a:rPr>
              <a:t>1) You witness or suspect any child has been abused or neglected </a:t>
            </a:r>
            <a:br>
              <a:rPr lang="en-US" dirty="0">
                <a:solidFill>
                  <a:schemeClr val="tx2"/>
                </a:solidFill>
                <a:latin typeface="Calibri Light" panose="020F0302020204030204" pitchFamily="34" charset="0"/>
              </a:rPr>
            </a:br>
            <a:r>
              <a:rPr lang="en-US" dirty="0">
                <a:solidFill>
                  <a:schemeClr val="tx2"/>
                </a:solidFill>
                <a:latin typeface="Calibri Light" panose="020F0302020204030204" pitchFamily="34" charset="0"/>
              </a:rPr>
              <a:t>Mandatory reporting &amp; Scouting policies require prompt reporting to law enforcement or child protective services.</a:t>
            </a:r>
          </a:p>
          <a:p>
            <a:pPr>
              <a:spcBef>
                <a:spcPts val="1200"/>
              </a:spcBef>
              <a:spcAft>
                <a:spcPts val="1200"/>
              </a:spcAft>
            </a:pPr>
            <a:r>
              <a:rPr lang="en-US" dirty="0">
                <a:solidFill>
                  <a:schemeClr val="tx2"/>
                </a:solidFill>
                <a:latin typeface="Calibri Light" panose="020F0302020204030204" pitchFamily="34" charset="0"/>
              </a:rPr>
              <a:t>2) When you witness a violation of the BSA’s Youth Protection policies.</a:t>
            </a:r>
          </a:p>
        </p:txBody>
      </p:sp>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2677137"/>
            <a:ext cx="519112" cy="0"/>
          </a:xfrm>
          <a:prstGeom prst="line">
            <a:avLst/>
          </a:prstGeom>
          <a:ln/>
        </p:spPr>
        <p:style>
          <a:lnRef idx="1">
            <a:schemeClr val="accent2"/>
          </a:lnRef>
          <a:fillRef idx="0">
            <a:schemeClr val="accent2"/>
          </a:fillRef>
          <a:effectRef idx="0">
            <a:schemeClr val="accent2"/>
          </a:effectRef>
          <a:fontRef idx="minor">
            <a:schemeClr val="tx1"/>
          </a:fontRef>
        </p:style>
      </p:cxnSp>
      <p:sp>
        <p:nvSpPr>
          <p:cNvPr id="5" name="object 6">
            <a:extLst>
              <a:ext uri="{FF2B5EF4-FFF2-40B4-BE49-F238E27FC236}">
                <a16:creationId xmlns:a16="http://schemas.microsoft.com/office/drawing/2014/main" id="{BF2EDB25-FF07-4FF6-A916-A4960C0F3229}"/>
              </a:ext>
            </a:extLst>
          </p:cNvPr>
          <p:cNvSpPr/>
          <p:nvPr/>
        </p:nvSpPr>
        <p:spPr>
          <a:xfrm>
            <a:off x="11201400" y="0"/>
            <a:ext cx="990600" cy="6858000"/>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pic>
        <p:nvPicPr>
          <p:cNvPr id="3" name="Picture 2">
            <a:extLst>
              <a:ext uri="{FF2B5EF4-FFF2-40B4-BE49-F238E27FC236}">
                <a16:creationId xmlns:a16="http://schemas.microsoft.com/office/drawing/2014/main" id="{0D73779F-868D-4798-951B-29D5A8FF15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2175" y="381000"/>
            <a:ext cx="2381250" cy="1962150"/>
          </a:xfrm>
          <a:prstGeom prst="rect">
            <a:avLst/>
          </a:prstGeom>
        </p:spPr>
      </p:pic>
    </p:spTree>
    <p:extLst>
      <p:ext uri="{BB962C8B-B14F-4D97-AF65-F5344CB8AC3E}">
        <p14:creationId xmlns:p14="http://schemas.microsoft.com/office/powerpoint/2010/main" val="1620672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228600"/>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STEPS TO REPORTING</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1072421"/>
            <a:ext cx="9220200" cy="5633179"/>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br>
              <a:rPr lang="en-US" dirty="0">
                <a:solidFill>
                  <a:schemeClr val="tx2"/>
                </a:solidFill>
                <a:latin typeface="Calibri Light" panose="020F0302020204030204" pitchFamily="34" charset="0"/>
              </a:rPr>
            </a:br>
            <a:br>
              <a:rPr lang="en-US" sz="1100" dirty="0">
                <a:solidFill>
                  <a:schemeClr val="tx2"/>
                </a:solidFill>
                <a:latin typeface="Calibri Light" panose="020F0302020204030204" pitchFamily="34" charset="0"/>
              </a:rPr>
            </a:br>
            <a:r>
              <a:rPr lang="en-US" sz="3200" dirty="0">
                <a:solidFill>
                  <a:schemeClr val="tx2"/>
                </a:solidFill>
                <a:latin typeface="Calibri Light" panose="020F0302020204030204" pitchFamily="34" charset="0"/>
              </a:rPr>
              <a:t>Steps to Reporting:</a:t>
            </a:r>
            <a:br>
              <a:rPr lang="en-US" dirty="0">
                <a:solidFill>
                  <a:schemeClr val="tx2"/>
                </a:solidFill>
                <a:latin typeface="Calibri Light" panose="020F0302020204030204" pitchFamily="34" charset="0"/>
              </a:rPr>
            </a:br>
            <a:r>
              <a:rPr lang="en-US" dirty="0">
                <a:solidFill>
                  <a:schemeClr val="tx2"/>
                </a:solidFill>
                <a:latin typeface="Calibri Light" panose="020F0302020204030204" pitchFamily="34" charset="0"/>
              </a:rPr>
              <a:t>1.) Ensure the child is in a safe environment.</a:t>
            </a:r>
          </a:p>
          <a:p>
            <a:pPr>
              <a:spcBef>
                <a:spcPts val="1200"/>
              </a:spcBef>
              <a:spcAft>
                <a:spcPts val="1200"/>
              </a:spcAft>
            </a:pPr>
            <a:br>
              <a:rPr lang="en-US" dirty="0">
                <a:solidFill>
                  <a:schemeClr val="tx2"/>
                </a:solidFill>
                <a:latin typeface="Calibri Light" panose="020F0302020204030204" pitchFamily="34" charset="0"/>
              </a:rPr>
            </a:br>
            <a:br>
              <a:rPr lang="en-US" sz="1200" dirty="0">
                <a:solidFill>
                  <a:schemeClr val="tx2"/>
                </a:solidFill>
                <a:latin typeface="Calibri Light" panose="020F0302020204030204" pitchFamily="34" charset="0"/>
              </a:rPr>
            </a:br>
            <a:r>
              <a:rPr lang="en-US" dirty="0">
                <a:solidFill>
                  <a:schemeClr val="tx2"/>
                </a:solidFill>
                <a:latin typeface="Calibri Light" panose="020F0302020204030204" pitchFamily="34" charset="0"/>
              </a:rPr>
              <a:t>2.) In cases of child abuse or medical emergencies, call 911 immediately. In addition, if the suspected abuse is in the Scout’s home or family, you are required to contact the local child abuse hotline.</a:t>
            </a:r>
          </a:p>
          <a:p>
            <a:pPr>
              <a:spcBef>
                <a:spcPts val="1200"/>
              </a:spcBef>
              <a:spcAft>
                <a:spcPts val="1200"/>
              </a:spcAft>
            </a:pPr>
            <a:br>
              <a:rPr lang="en-US" dirty="0">
                <a:solidFill>
                  <a:schemeClr val="tx2"/>
                </a:solidFill>
                <a:latin typeface="Calibri Light" panose="020F0302020204030204" pitchFamily="34" charset="0"/>
              </a:rPr>
            </a:br>
            <a:br>
              <a:rPr lang="en-US" sz="1200" dirty="0">
                <a:solidFill>
                  <a:schemeClr val="tx2"/>
                </a:solidFill>
                <a:latin typeface="Calibri Light" panose="020F0302020204030204" pitchFamily="34" charset="0"/>
              </a:rPr>
            </a:br>
            <a:r>
              <a:rPr lang="en-US" dirty="0">
                <a:solidFill>
                  <a:schemeClr val="tx2"/>
                </a:solidFill>
                <a:latin typeface="Calibri Light" panose="020F0302020204030204" pitchFamily="34" charset="0"/>
              </a:rPr>
              <a:t>3.) Notify the Scout executive or his/her designee.</a:t>
            </a:r>
            <a:endParaRPr lang="en-US" sz="2800" dirty="0">
              <a:solidFill>
                <a:schemeClr val="tx2"/>
              </a:solidFill>
              <a:latin typeface="Calibri Light" panose="020F0302020204030204" pitchFamily="34" charset="0"/>
            </a:endParaRPr>
          </a:p>
        </p:txBody>
      </p:sp>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2971800"/>
            <a:ext cx="519112" cy="0"/>
          </a:xfrm>
          <a:prstGeom prst="line">
            <a:avLst/>
          </a:prstGeom>
          <a:ln/>
        </p:spPr>
        <p:style>
          <a:lnRef idx="1">
            <a:schemeClr val="accent2"/>
          </a:lnRef>
          <a:fillRef idx="0">
            <a:schemeClr val="accent2"/>
          </a:fillRef>
          <a:effectRef idx="0">
            <a:schemeClr val="accent2"/>
          </a:effectRef>
          <a:fontRef idx="minor">
            <a:schemeClr val="tx1"/>
          </a:fontRef>
        </p:style>
      </p:cxnSp>
      <p:sp>
        <p:nvSpPr>
          <p:cNvPr id="5" name="object 6">
            <a:extLst>
              <a:ext uri="{FF2B5EF4-FFF2-40B4-BE49-F238E27FC236}">
                <a16:creationId xmlns:a16="http://schemas.microsoft.com/office/drawing/2014/main" id="{BF2EDB25-FF07-4FF6-A916-A4960C0F3229}"/>
              </a:ext>
            </a:extLst>
          </p:cNvPr>
          <p:cNvSpPr/>
          <p:nvPr/>
        </p:nvSpPr>
        <p:spPr>
          <a:xfrm>
            <a:off x="11201400" y="0"/>
            <a:ext cx="990600" cy="6858000"/>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pic>
        <p:nvPicPr>
          <p:cNvPr id="3" name="Picture 2">
            <a:extLst>
              <a:ext uri="{FF2B5EF4-FFF2-40B4-BE49-F238E27FC236}">
                <a16:creationId xmlns:a16="http://schemas.microsoft.com/office/drawing/2014/main" id="{0D73779F-868D-4798-951B-29D5A8FF15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2175" y="381000"/>
            <a:ext cx="2381250" cy="1962150"/>
          </a:xfrm>
          <a:prstGeom prst="rect">
            <a:avLst/>
          </a:prstGeom>
        </p:spPr>
      </p:pic>
      <p:cxnSp>
        <p:nvCxnSpPr>
          <p:cNvPr id="9" name="Straight Connector 8">
            <a:extLst>
              <a:ext uri="{FF2B5EF4-FFF2-40B4-BE49-F238E27FC236}">
                <a16:creationId xmlns:a16="http://schemas.microsoft.com/office/drawing/2014/main" id="{E699C891-E9B4-4237-A629-E27E16C64E83}"/>
              </a:ext>
            </a:extLst>
          </p:cNvPr>
          <p:cNvCxnSpPr/>
          <p:nvPr/>
        </p:nvCxnSpPr>
        <p:spPr>
          <a:xfrm>
            <a:off x="685800" y="4876800"/>
            <a:ext cx="519112"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22921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DC60260F-7D29-4D8A-A8AB-8DD2BA826D8A}"/>
              </a:ext>
            </a:extLst>
          </p:cNvPr>
          <p:cNvSpPr/>
          <p:nvPr/>
        </p:nvSpPr>
        <p:spPr>
          <a:xfrm>
            <a:off x="0" y="-1"/>
            <a:ext cx="12192000" cy="2057401"/>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3" name="Content Placeholder 2"/>
          <p:cNvSpPr>
            <a:spLocks noGrp="1"/>
          </p:cNvSpPr>
          <p:nvPr>
            <p:ph sz="quarter" idx="4294967295"/>
          </p:nvPr>
        </p:nvSpPr>
        <p:spPr>
          <a:xfrm>
            <a:off x="1477591" y="2673938"/>
            <a:ext cx="9417050" cy="827369"/>
          </a:xfrm>
        </p:spPr>
        <p:txBody>
          <a:bodyPr>
            <a:noAutofit/>
          </a:bodyPr>
          <a:lstStyle/>
          <a:p>
            <a:pPr algn="ctr">
              <a:lnSpc>
                <a:spcPct val="90000"/>
              </a:lnSpc>
              <a:spcBef>
                <a:spcPts val="1200"/>
              </a:spcBef>
              <a:spcAft>
                <a:spcPts val="1200"/>
              </a:spcAft>
            </a:pPr>
            <a:r>
              <a:rPr lang="en-US" dirty="0">
                <a:solidFill>
                  <a:srgbClr val="002060"/>
                </a:solidFill>
                <a:latin typeface="Arial Nova Cond" panose="020B0506020202020204" pitchFamily="34" charset="0"/>
              </a:rPr>
              <a:t>We strive to prevent child abuse through comprehensive </a:t>
            </a:r>
            <a:br>
              <a:rPr lang="en-US" dirty="0">
                <a:solidFill>
                  <a:srgbClr val="002060"/>
                </a:solidFill>
                <a:latin typeface="Arial Nova Cond" panose="020B0506020202020204" pitchFamily="34" charset="0"/>
              </a:rPr>
            </a:br>
            <a:r>
              <a:rPr lang="en-US" dirty="0">
                <a:solidFill>
                  <a:srgbClr val="002060"/>
                </a:solidFill>
                <a:latin typeface="Arial Nova Cond" panose="020B0506020202020204" pitchFamily="34" charset="0"/>
              </a:rPr>
              <a:t>policies and procedures including:</a:t>
            </a:r>
          </a:p>
        </p:txBody>
      </p:sp>
      <p:sp>
        <p:nvSpPr>
          <p:cNvPr id="2" name="Rectangle 1"/>
          <p:cNvSpPr/>
          <p:nvPr/>
        </p:nvSpPr>
        <p:spPr>
          <a:xfrm>
            <a:off x="152933" y="3992665"/>
            <a:ext cx="2649317" cy="1477328"/>
          </a:xfrm>
          <a:prstGeom prst="rect">
            <a:avLst/>
          </a:prstGeom>
        </p:spPr>
        <p:txBody>
          <a:bodyPr wrap="square">
            <a:spAutoFit/>
          </a:bodyPr>
          <a:lstStyle/>
          <a:p>
            <a:pPr lvl="0" algn="ctr">
              <a:lnSpc>
                <a:spcPct val="90000"/>
              </a:lnSpc>
              <a:spcBef>
                <a:spcPts val="1200"/>
              </a:spcBef>
              <a:spcAft>
                <a:spcPts val="1200"/>
              </a:spcAft>
            </a:pPr>
            <a:r>
              <a:rPr lang="en-US" sz="2000" dirty="0">
                <a:solidFill>
                  <a:srgbClr val="00233B"/>
                </a:solidFill>
                <a:latin typeface="Calibri Light" panose="020F0302020204030204" pitchFamily="34" charset="0"/>
              </a:rPr>
              <a:t>Ongoing youth protection </a:t>
            </a:r>
            <a:r>
              <a:rPr lang="en-US" sz="2000" b="1" dirty="0">
                <a:solidFill>
                  <a:srgbClr val="00233B"/>
                </a:solidFill>
                <a:latin typeface="Calibri Light" panose="020F0302020204030204" pitchFamily="34" charset="0"/>
              </a:rPr>
              <a:t>education</a:t>
            </a:r>
            <a:r>
              <a:rPr lang="en-US" sz="2000" dirty="0">
                <a:solidFill>
                  <a:srgbClr val="00233B"/>
                </a:solidFill>
                <a:latin typeface="Calibri Light" panose="020F0302020204030204" pitchFamily="34" charset="0"/>
              </a:rPr>
              <a:t> for all volunteers, parents, and youth members</a:t>
            </a:r>
          </a:p>
        </p:txBody>
      </p:sp>
      <p:sp>
        <p:nvSpPr>
          <p:cNvPr id="15" name="Rectangle 14"/>
          <p:cNvSpPr/>
          <p:nvPr/>
        </p:nvSpPr>
        <p:spPr>
          <a:xfrm>
            <a:off x="2877656" y="4022162"/>
            <a:ext cx="2913283" cy="1754326"/>
          </a:xfrm>
          <a:prstGeom prst="rect">
            <a:avLst/>
          </a:prstGeom>
        </p:spPr>
        <p:txBody>
          <a:bodyPr wrap="square">
            <a:spAutoFit/>
          </a:bodyPr>
          <a:lstStyle/>
          <a:p>
            <a:pPr lvl="0" algn="ctr">
              <a:lnSpc>
                <a:spcPct val="90000"/>
              </a:lnSpc>
              <a:spcBef>
                <a:spcPts val="1200"/>
              </a:spcBef>
              <a:spcAft>
                <a:spcPts val="1200"/>
              </a:spcAft>
            </a:pPr>
            <a:r>
              <a:rPr lang="en-US" sz="2000" dirty="0">
                <a:solidFill>
                  <a:srgbClr val="00233B"/>
                </a:solidFill>
                <a:latin typeface="Calibri Light" panose="020F0302020204030204" pitchFamily="34" charset="0"/>
              </a:rPr>
              <a:t>A formal </a:t>
            </a:r>
            <a:r>
              <a:rPr lang="en-US" sz="2000" b="1" dirty="0">
                <a:solidFill>
                  <a:srgbClr val="00233B"/>
                </a:solidFill>
                <a:latin typeface="Calibri Light" panose="020F0302020204030204" pitchFamily="34" charset="0"/>
              </a:rPr>
              <a:t>selection and screening process </a:t>
            </a:r>
            <a:r>
              <a:rPr lang="en-US" sz="2000" dirty="0">
                <a:solidFill>
                  <a:srgbClr val="00233B"/>
                </a:solidFill>
                <a:latin typeface="Calibri Light" panose="020F0302020204030204" pitchFamily="34" charset="0"/>
              </a:rPr>
              <a:t>for adult leaders and staff that includes </a:t>
            </a:r>
            <a:r>
              <a:rPr lang="en-US" sz="2000" b="1" dirty="0">
                <a:solidFill>
                  <a:srgbClr val="00233B"/>
                </a:solidFill>
                <a:latin typeface="Calibri Light" panose="020F0302020204030204" pitchFamily="34" charset="0"/>
              </a:rPr>
              <a:t>criminal background and </a:t>
            </a:r>
            <a:br>
              <a:rPr lang="en-US" sz="2000" b="1" dirty="0">
                <a:solidFill>
                  <a:srgbClr val="00233B"/>
                </a:solidFill>
                <a:latin typeface="Calibri Light" panose="020F0302020204030204" pitchFamily="34" charset="0"/>
              </a:rPr>
            </a:br>
            <a:r>
              <a:rPr lang="en-US" sz="2000" b="1" dirty="0">
                <a:solidFill>
                  <a:srgbClr val="00233B"/>
                </a:solidFill>
                <a:latin typeface="Calibri Light" panose="020F0302020204030204" pitchFamily="34" charset="0"/>
              </a:rPr>
              <a:t>other checks</a:t>
            </a:r>
          </a:p>
        </p:txBody>
      </p:sp>
      <p:sp>
        <p:nvSpPr>
          <p:cNvPr id="16" name="Rectangle 15"/>
          <p:cNvSpPr/>
          <p:nvPr/>
        </p:nvSpPr>
        <p:spPr>
          <a:xfrm>
            <a:off x="5936541" y="3992281"/>
            <a:ext cx="2346898" cy="1754326"/>
          </a:xfrm>
          <a:prstGeom prst="rect">
            <a:avLst/>
          </a:prstGeom>
        </p:spPr>
        <p:txBody>
          <a:bodyPr wrap="square">
            <a:spAutoFit/>
          </a:bodyPr>
          <a:lstStyle/>
          <a:p>
            <a:pPr algn="ctr">
              <a:lnSpc>
                <a:spcPct val="90000"/>
              </a:lnSpc>
              <a:spcBef>
                <a:spcPts val="1200"/>
              </a:spcBef>
              <a:spcAft>
                <a:spcPts val="1200"/>
              </a:spcAft>
            </a:pPr>
            <a:r>
              <a:rPr lang="en-US" sz="2000" dirty="0">
                <a:solidFill>
                  <a:srgbClr val="00233B"/>
                </a:solidFill>
                <a:latin typeface="Calibri Light" panose="020F0302020204030204" pitchFamily="34" charset="0"/>
              </a:rPr>
              <a:t>Requiring </a:t>
            </a:r>
            <a:r>
              <a:rPr lang="en-US" sz="2000" b="1" dirty="0">
                <a:solidFill>
                  <a:srgbClr val="00233B"/>
                </a:solidFill>
                <a:latin typeface="Calibri Light" panose="020F0302020204030204" pitchFamily="34" charset="0"/>
              </a:rPr>
              <a:t>two or more adult leaders </a:t>
            </a:r>
            <a:r>
              <a:rPr lang="en-US" sz="2000" dirty="0">
                <a:solidFill>
                  <a:srgbClr val="00233B"/>
                </a:solidFill>
                <a:latin typeface="Calibri Light" panose="020F0302020204030204" pitchFamily="34" charset="0"/>
              </a:rPr>
              <a:t>be present with youth at all times during Scouting activities</a:t>
            </a:r>
          </a:p>
        </p:txBody>
      </p:sp>
      <p:sp>
        <p:nvSpPr>
          <p:cNvPr id="17" name="Rectangle 16"/>
          <p:cNvSpPr/>
          <p:nvPr/>
        </p:nvSpPr>
        <p:spPr>
          <a:xfrm>
            <a:off x="8607157" y="3992281"/>
            <a:ext cx="3407861" cy="1615827"/>
          </a:xfrm>
          <a:prstGeom prst="rect">
            <a:avLst/>
          </a:prstGeom>
        </p:spPr>
        <p:txBody>
          <a:bodyPr wrap="square">
            <a:spAutoFit/>
          </a:bodyPr>
          <a:lstStyle/>
          <a:p>
            <a:pPr algn="ctr">
              <a:lnSpc>
                <a:spcPct val="90000"/>
              </a:lnSpc>
              <a:spcBef>
                <a:spcPts val="1200"/>
              </a:spcBef>
              <a:spcAft>
                <a:spcPts val="1200"/>
              </a:spcAft>
            </a:pPr>
            <a:r>
              <a:rPr lang="en-US" dirty="0">
                <a:solidFill>
                  <a:srgbClr val="00233B"/>
                </a:solidFill>
                <a:latin typeface="Calibri Light" panose="020F0302020204030204" pitchFamily="34" charset="0"/>
              </a:rPr>
              <a:t>A </a:t>
            </a:r>
            <a:r>
              <a:rPr lang="en-US" sz="2000" b="1" dirty="0">
                <a:solidFill>
                  <a:srgbClr val="00233B"/>
                </a:solidFill>
                <a:latin typeface="Calibri Light" panose="020F0302020204030204" pitchFamily="34" charset="0"/>
              </a:rPr>
              <a:t>Volunteer Screening Database </a:t>
            </a:r>
            <a:r>
              <a:rPr lang="en-US" b="1" dirty="0">
                <a:solidFill>
                  <a:srgbClr val="00233B"/>
                </a:solidFill>
                <a:latin typeface="Calibri Light" panose="020F0302020204030204" pitchFamily="34" charset="0"/>
              </a:rPr>
              <a:t>system</a:t>
            </a:r>
            <a:r>
              <a:rPr lang="en-US" dirty="0">
                <a:solidFill>
                  <a:srgbClr val="00233B"/>
                </a:solidFill>
                <a:latin typeface="Calibri Light" panose="020F0302020204030204" pitchFamily="34" charset="0"/>
              </a:rPr>
              <a:t> to prevent the registration of individuals who do not meet the  BSA’s standards due to known or suspected abuse or misconduct inside or outside the organization</a:t>
            </a:r>
          </a:p>
        </p:txBody>
      </p:sp>
      <p:grpSp>
        <p:nvGrpSpPr>
          <p:cNvPr id="25" name="Group 24"/>
          <p:cNvGrpSpPr/>
          <p:nvPr/>
        </p:nvGrpSpPr>
        <p:grpSpPr>
          <a:xfrm>
            <a:off x="2794488" y="3992281"/>
            <a:ext cx="5607668" cy="1974707"/>
            <a:chOff x="3193432" y="4506631"/>
            <a:chExt cx="5607668" cy="1458278"/>
          </a:xfrm>
        </p:grpSpPr>
        <p:cxnSp>
          <p:nvCxnSpPr>
            <p:cNvPr id="20" name="Straight Connector 19"/>
            <p:cNvCxnSpPr/>
            <p:nvPr/>
          </p:nvCxnSpPr>
          <p:spPr>
            <a:xfrm>
              <a:off x="3193432" y="4506631"/>
              <a:ext cx="0" cy="14582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89883" y="4506631"/>
              <a:ext cx="0" cy="14582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801100" y="4506631"/>
              <a:ext cx="0" cy="14582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itle 1"/>
          <p:cNvSpPr txBox="1">
            <a:spLocks/>
          </p:cNvSpPr>
          <p:nvPr/>
        </p:nvSpPr>
        <p:spPr>
          <a:xfrm>
            <a:off x="608013" y="295978"/>
            <a:ext cx="10975975"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5800" b="1" spc="-300" dirty="0">
                <a:solidFill>
                  <a:schemeClr val="bg1"/>
                </a:solidFill>
                <a:latin typeface="Arial Nova Cond" panose="020B0506020202020204" pitchFamily="34" charset="0"/>
                <a:ea typeface="+mn-ea"/>
                <a:cs typeface="Calibri"/>
              </a:rPr>
              <a:t>YOUTH PROTECTION STANDARDS</a:t>
            </a:r>
          </a:p>
        </p:txBody>
      </p:sp>
      <p:sp>
        <p:nvSpPr>
          <p:cNvPr id="34" name="Rectangle 33"/>
          <p:cNvSpPr/>
          <p:nvPr/>
        </p:nvSpPr>
        <p:spPr>
          <a:xfrm rot="5400000">
            <a:off x="6038850" y="624163"/>
            <a:ext cx="114300" cy="1737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C:\Users\kbrunner\Documents\Old Laptop\Dan Beard Council Logos\BSA - 4 Color- Outline.png">
            <a:extLst>
              <a:ext uri="{FF2B5EF4-FFF2-40B4-BE49-F238E27FC236}">
                <a16:creationId xmlns:a16="http://schemas.microsoft.com/office/drawing/2014/main" id="{4D04CCB0-B96C-4061-82B9-A233901820B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0546" y="1654790"/>
            <a:ext cx="290907" cy="310131"/>
          </a:xfrm>
          <a:prstGeom prst="rect">
            <a:avLst/>
          </a:prstGeom>
          <a:noFill/>
          <a:ln>
            <a:noFill/>
          </a:ln>
        </p:spPr>
      </p:pic>
    </p:spTree>
    <p:extLst>
      <p:ext uri="{BB962C8B-B14F-4D97-AF65-F5344CB8AC3E}">
        <p14:creationId xmlns:p14="http://schemas.microsoft.com/office/powerpoint/2010/main" val="1926314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C0CB9686-D3FF-4457-860E-CF1CF64CC242}"/>
              </a:ext>
            </a:extLst>
          </p:cNvPr>
          <p:cNvSpPr/>
          <p:nvPr/>
        </p:nvSpPr>
        <p:spPr>
          <a:xfrm>
            <a:off x="0" y="-1"/>
            <a:ext cx="12192000" cy="2057401"/>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13" name="Rectangle 12">
            <a:extLst>
              <a:ext uri="{FF2B5EF4-FFF2-40B4-BE49-F238E27FC236}">
                <a16:creationId xmlns:a16="http://schemas.microsoft.com/office/drawing/2014/main" id="{87AAC9EC-265D-441A-8125-7BB220A0815E}"/>
              </a:ext>
            </a:extLst>
          </p:cNvPr>
          <p:cNvSpPr/>
          <p:nvPr/>
        </p:nvSpPr>
        <p:spPr>
          <a:xfrm rot="5400000">
            <a:off x="6038850" y="624163"/>
            <a:ext cx="114300" cy="1737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Users\kbrunner\Documents\Old Laptop\Dan Beard Council Logos\BSA - 4 Color- Outline.png">
            <a:extLst>
              <a:ext uri="{FF2B5EF4-FFF2-40B4-BE49-F238E27FC236}">
                <a16:creationId xmlns:a16="http://schemas.microsoft.com/office/drawing/2014/main" id="{B2E19E95-52A5-469C-9371-4AF92175A4F4}"/>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0546" y="1654790"/>
            <a:ext cx="290907" cy="310131"/>
          </a:xfrm>
          <a:prstGeom prst="rect">
            <a:avLst/>
          </a:prstGeom>
          <a:noFill/>
          <a:ln>
            <a:noFill/>
          </a:ln>
        </p:spPr>
      </p:pic>
      <p:sp>
        <p:nvSpPr>
          <p:cNvPr id="4" name="Title 3">
            <a:extLst>
              <a:ext uri="{FF2B5EF4-FFF2-40B4-BE49-F238E27FC236}">
                <a16:creationId xmlns:a16="http://schemas.microsoft.com/office/drawing/2014/main" id="{334D3E3C-9CD8-497C-81AB-3F44B9A64A09}"/>
              </a:ext>
            </a:extLst>
          </p:cNvPr>
          <p:cNvSpPr>
            <a:spLocks noGrp="1"/>
          </p:cNvSpPr>
          <p:nvPr>
            <p:ph type="title"/>
          </p:nvPr>
        </p:nvSpPr>
        <p:spPr/>
        <p:txBody>
          <a:bodyPr/>
          <a:lstStyle/>
          <a:p>
            <a:r>
              <a:rPr lang="en-US"/>
              <a:t>Youth Protection Parent’s Guides</a:t>
            </a:r>
          </a:p>
        </p:txBody>
      </p:sp>
      <p:sp>
        <p:nvSpPr>
          <p:cNvPr id="6" name="Title 1">
            <a:extLst>
              <a:ext uri="{FF2B5EF4-FFF2-40B4-BE49-F238E27FC236}">
                <a16:creationId xmlns:a16="http://schemas.microsoft.com/office/drawing/2014/main" id="{F9D02D43-C003-DF47-AEE2-CC73FE9EAFAD}"/>
              </a:ext>
            </a:extLst>
          </p:cNvPr>
          <p:cNvSpPr txBox="1">
            <a:spLocks/>
          </p:cNvSpPr>
          <p:nvPr/>
        </p:nvSpPr>
        <p:spPr>
          <a:xfrm>
            <a:off x="608013" y="150838"/>
            <a:ext cx="10975975"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5800" b="1" spc="-300" dirty="0">
                <a:solidFill>
                  <a:schemeClr val="bg1"/>
                </a:solidFill>
                <a:latin typeface="Arial Nova Cond" panose="020B0506020202020204" pitchFamily="34" charset="0"/>
                <a:ea typeface="+mn-ea"/>
                <a:cs typeface="Calibri"/>
              </a:rPr>
              <a:t>ADULT LEADER SCREENING PROCESS</a:t>
            </a:r>
          </a:p>
        </p:txBody>
      </p:sp>
      <p:cxnSp>
        <p:nvCxnSpPr>
          <p:cNvPr id="19" name="Straight Connector 18">
            <a:extLst>
              <a:ext uri="{FF2B5EF4-FFF2-40B4-BE49-F238E27FC236}">
                <a16:creationId xmlns:a16="http://schemas.microsoft.com/office/drawing/2014/main" id="{0EE50571-D897-F542-9AF4-7BF5875B0771}"/>
              </a:ext>
            </a:extLst>
          </p:cNvPr>
          <p:cNvCxnSpPr>
            <a:cxnSpLocks/>
          </p:cNvCxnSpPr>
          <p:nvPr/>
        </p:nvCxnSpPr>
        <p:spPr>
          <a:xfrm>
            <a:off x="6096000" y="2734435"/>
            <a:ext cx="0" cy="28245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CF7BE7-52BA-BC4C-A89D-FDB3E1857FEE}"/>
              </a:ext>
            </a:extLst>
          </p:cNvPr>
          <p:cNvSpPr>
            <a:spLocks noGrp="1"/>
          </p:cNvSpPr>
          <p:nvPr>
            <p:ph sz="half" idx="1"/>
          </p:nvPr>
        </p:nvSpPr>
        <p:spPr>
          <a:xfrm>
            <a:off x="685800" y="3834799"/>
            <a:ext cx="4648200" cy="861774"/>
          </a:xfrm>
        </p:spPr>
        <p:txBody>
          <a:bodyPr/>
          <a:lstStyle/>
          <a:p>
            <a:pPr marL="0" indent="0">
              <a:buNone/>
            </a:pPr>
            <a:r>
              <a:rPr lang="en-US" b="0" dirty="0">
                <a:latin typeface="Arial Nova Cond" panose="020B0506020202020204" pitchFamily="34" charset="0"/>
              </a:rPr>
              <a:t>1) Role of the Charter Partner in volunteer selection</a:t>
            </a:r>
          </a:p>
        </p:txBody>
      </p:sp>
      <p:sp>
        <p:nvSpPr>
          <p:cNvPr id="14" name="Content Placeholder 2">
            <a:extLst>
              <a:ext uri="{FF2B5EF4-FFF2-40B4-BE49-F238E27FC236}">
                <a16:creationId xmlns:a16="http://schemas.microsoft.com/office/drawing/2014/main" id="{9642270E-A0A6-884A-8534-EF585C6EA211}"/>
              </a:ext>
            </a:extLst>
          </p:cNvPr>
          <p:cNvSpPr txBox="1">
            <a:spLocks/>
          </p:cNvSpPr>
          <p:nvPr/>
        </p:nvSpPr>
        <p:spPr>
          <a:xfrm>
            <a:off x="6707197" y="3601657"/>
            <a:ext cx="4876791" cy="1090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5191"/>
                </a:solidFill>
                <a:latin typeface="Arial Nova Cond" panose="020B0506020202020204" pitchFamily="34" charset="0"/>
              </a:rPr>
              <a:t>2) Criminal Background Checks &amp; Volunteer Screening Database</a:t>
            </a:r>
          </a:p>
        </p:txBody>
      </p:sp>
    </p:spTree>
    <p:extLst>
      <p:ext uri="{BB962C8B-B14F-4D97-AF65-F5344CB8AC3E}">
        <p14:creationId xmlns:p14="http://schemas.microsoft.com/office/powerpoint/2010/main" val="336621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01573BB4-BD70-4D18-ADE9-7744D725AEE3}"/>
              </a:ext>
            </a:extLst>
          </p:cNvPr>
          <p:cNvSpPr/>
          <p:nvPr/>
        </p:nvSpPr>
        <p:spPr>
          <a:xfrm>
            <a:off x="0" y="-1"/>
            <a:ext cx="12192000" cy="2438401"/>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19" name="Rectangle 18">
            <a:extLst>
              <a:ext uri="{FF2B5EF4-FFF2-40B4-BE49-F238E27FC236}">
                <a16:creationId xmlns:a16="http://schemas.microsoft.com/office/drawing/2014/main" id="{2D17E63D-ADA9-476B-9F30-AFECB8C8F3DA}"/>
              </a:ext>
            </a:extLst>
          </p:cNvPr>
          <p:cNvSpPr/>
          <p:nvPr/>
        </p:nvSpPr>
        <p:spPr>
          <a:xfrm rot="5400000">
            <a:off x="6038850" y="945242"/>
            <a:ext cx="114300" cy="1737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C:\Users\kbrunner\Documents\Old Laptop\Dan Beard Council Logos\BSA - 4 Color- Outline.png">
            <a:extLst>
              <a:ext uri="{FF2B5EF4-FFF2-40B4-BE49-F238E27FC236}">
                <a16:creationId xmlns:a16="http://schemas.microsoft.com/office/drawing/2014/main" id="{D4C74103-B17D-43C4-9D50-44FE01A24336}"/>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0546" y="1975869"/>
            <a:ext cx="290907" cy="310131"/>
          </a:xfrm>
          <a:prstGeom prst="rect">
            <a:avLst/>
          </a:prstGeom>
          <a:noFill/>
          <a:ln>
            <a:noFill/>
          </a:ln>
        </p:spPr>
      </p:pic>
      <p:sp>
        <p:nvSpPr>
          <p:cNvPr id="3" name="Content Placeholder 2"/>
          <p:cNvSpPr>
            <a:spLocks noGrp="1"/>
          </p:cNvSpPr>
          <p:nvPr>
            <p:ph sz="quarter" idx="4294967295"/>
          </p:nvPr>
        </p:nvSpPr>
        <p:spPr>
          <a:xfrm>
            <a:off x="1477591" y="2673938"/>
            <a:ext cx="9417050" cy="827369"/>
          </a:xfrm>
        </p:spPr>
        <p:txBody>
          <a:bodyPr>
            <a:noAutofit/>
          </a:bodyPr>
          <a:lstStyle/>
          <a:p>
            <a:pPr marL="0" indent="0" algn="ctr">
              <a:lnSpc>
                <a:spcPct val="90000"/>
              </a:lnSpc>
              <a:spcBef>
                <a:spcPts val="1200"/>
              </a:spcBef>
              <a:spcAft>
                <a:spcPts val="1200"/>
              </a:spcAft>
              <a:buNone/>
            </a:pPr>
            <a:r>
              <a:rPr lang="en-US" dirty="0">
                <a:solidFill>
                  <a:srgbClr val="002060"/>
                </a:solidFill>
                <a:latin typeface="Arial Nova Cond" panose="020B0506020202020204" pitchFamily="34" charset="0"/>
              </a:rPr>
              <a:t>General Process for When an Incident of Abuse or a Violation of BSA Safety Rules is Reported:</a:t>
            </a:r>
          </a:p>
        </p:txBody>
      </p:sp>
      <p:sp>
        <p:nvSpPr>
          <p:cNvPr id="2" name="Rectangle 1"/>
          <p:cNvSpPr/>
          <p:nvPr/>
        </p:nvSpPr>
        <p:spPr>
          <a:xfrm>
            <a:off x="152933" y="3833011"/>
            <a:ext cx="2649317" cy="2677656"/>
          </a:xfrm>
          <a:prstGeom prst="rect">
            <a:avLst/>
          </a:prstGeom>
        </p:spPr>
        <p:txBody>
          <a:bodyPr wrap="square">
            <a:spAutoFit/>
          </a:bodyPr>
          <a:lstStyle/>
          <a:p>
            <a:pPr lvl="0" algn="ctr">
              <a:lnSpc>
                <a:spcPct val="90000"/>
              </a:lnSpc>
              <a:spcBef>
                <a:spcPts val="1200"/>
              </a:spcBef>
              <a:spcAft>
                <a:spcPts val="1200"/>
              </a:spcAft>
            </a:pPr>
            <a:r>
              <a:rPr lang="en-US" sz="2000" dirty="0">
                <a:solidFill>
                  <a:srgbClr val="00233B"/>
                </a:solidFill>
                <a:latin typeface="Calibri Light" panose="020F0302020204030204" pitchFamily="34" charset="0"/>
              </a:rPr>
              <a:t>Immediate Safety Concerns</a:t>
            </a:r>
          </a:p>
          <a:p>
            <a:pPr lvl="0" algn="ctr">
              <a:lnSpc>
                <a:spcPct val="90000"/>
              </a:lnSpc>
              <a:spcBef>
                <a:spcPts val="1200"/>
              </a:spcBef>
              <a:spcAft>
                <a:spcPts val="1200"/>
              </a:spcAft>
            </a:pPr>
            <a:r>
              <a:rPr lang="en-US" sz="2000" dirty="0">
                <a:solidFill>
                  <a:srgbClr val="00233B"/>
                </a:solidFill>
                <a:latin typeface="Calibri Light" panose="020F0302020204030204" pitchFamily="34" charset="0"/>
              </a:rPr>
              <a:t>Quickly gather as much information as possible</a:t>
            </a:r>
          </a:p>
          <a:p>
            <a:pPr lvl="0" algn="ctr">
              <a:lnSpc>
                <a:spcPct val="90000"/>
              </a:lnSpc>
              <a:spcBef>
                <a:spcPts val="1200"/>
              </a:spcBef>
              <a:spcAft>
                <a:spcPts val="1200"/>
              </a:spcAft>
            </a:pPr>
            <a:endParaRPr lang="en-US" sz="2000" dirty="0">
              <a:solidFill>
                <a:srgbClr val="00233B"/>
              </a:solidFill>
              <a:latin typeface="Calibri Light" panose="020F0302020204030204" pitchFamily="34" charset="0"/>
            </a:endParaRPr>
          </a:p>
          <a:p>
            <a:pPr lvl="0" algn="ctr">
              <a:lnSpc>
                <a:spcPct val="90000"/>
              </a:lnSpc>
              <a:spcBef>
                <a:spcPts val="1200"/>
              </a:spcBef>
              <a:spcAft>
                <a:spcPts val="1200"/>
              </a:spcAft>
            </a:pPr>
            <a:endParaRPr lang="en-US" sz="2000" dirty="0">
              <a:solidFill>
                <a:srgbClr val="00233B"/>
              </a:solidFill>
              <a:latin typeface="Calibri Light" panose="020F0302020204030204" pitchFamily="34" charset="0"/>
            </a:endParaRPr>
          </a:p>
        </p:txBody>
      </p:sp>
      <p:sp>
        <p:nvSpPr>
          <p:cNvPr id="15" name="Rectangle 14"/>
          <p:cNvSpPr/>
          <p:nvPr/>
        </p:nvSpPr>
        <p:spPr>
          <a:xfrm>
            <a:off x="2877656" y="3789938"/>
            <a:ext cx="2913283" cy="3231654"/>
          </a:xfrm>
          <a:prstGeom prst="rect">
            <a:avLst/>
          </a:prstGeom>
        </p:spPr>
        <p:txBody>
          <a:bodyPr wrap="square">
            <a:spAutoFit/>
          </a:bodyPr>
          <a:lstStyle/>
          <a:p>
            <a:pPr lvl="0" algn="ctr">
              <a:lnSpc>
                <a:spcPct val="90000"/>
              </a:lnSpc>
              <a:spcBef>
                <a:spcPts val="1200"/>
              </a:spcBef>
              <a:spcAft>
                <a:spcPts val="1200"/>
              </a:spcAft>
            </a:pPr>
            <a:r>
              <a:rPr lang="en-US" sz="2000" dirty="0">
                <a:solidFill>
                  <a:srgbClr val="00233B"/>
                </a:solidFill>
                <a:latin typeface="Calibri Light" panose="020F0302020204030204" pitchFamily="34" charset="0"/>
              </a:rPr>
              <a:t>Immediate Action which would likely include:</a:t>
            </a:r>
          </a:p>
          <a:p>
            <a:pPr lvl="0" algn="ctr">
              <a:lnSpc>
                <a:spcPct val="90000"/>
              </a:lnSpc>
              <a:spcBef>
                <a:spcPts val="1200"/>
              </a:spcBef>
              <a:spcAft>
                <a:spcPts val="1200"/>
              </a:spcAft>
            </a:pPr>
            <a:r>
              <a:rPr lang="en-US" sz="2000" dirty="0">
                <a:solidFill>
                  <a:srgbClr val="00233B"/>
                </a:solidFill>
                <a:latin typeface="Calibri Light" panose="020F0302020204030204" pitchFamily="34" charset="0"/>
              </a:rPr>
              <a:t>Report to law enforcement or children services</a:t>
            </a:r>
          </a:p>
          <a:p>
            <a:pPr lvl="0" algn="ctr">
              <a:lnSpc>
                <a:spcPct val="90000"/>
              </a:lnSpc>
              <a:spcBef>
                <a:spcPts val="1200"/>
              </a:spcBef>
              <a:spcAft>
                <a:spcPts val="1200"/>
              </a:spcAft>
            </a:pPr>
            <a:r>
              <a:rPr lang="en-US" sz="2000" dirty="0">
                <a:solidFill>
                  <a:srgbClr val="00233B"/>
                </a:solidFill>
                <a:latin typeface="Calibri Light" panose="020F0302020204030204" pitchFamily="34" charset="0"/>
              </a:rPr>
              <a:t>National Office Involvement</a:t>
            </a:r>
          </a:p>
          <a:p>
            <a:pPr lvl="0" algn="ctr">
              <a:lnSpc>
                <a:spcPct val="90000"/>
              </a:lnSpc>
              <a:spcBef>
                <a:spcPts val="1200"/>
              </a:spcBef>
              <a:spcAft>
                <a:spcPts val="1200"/>
              </a:spcAft>
            </a:pPr>
            <a:endParaRPr lang="en-US" sz="2000" dirty="0">
              <a:solidFill>
                <a:srgbClr val="00233B"/>
              </a:solidFill>
              <a:latin typeface="Calibri Light" panose="020F0302020204030204" pitchFamily="34" charset="0"/>
            </a:endParaRPr>
          </a:p>
        </p:txBody>
      </p:sp>
      <p:sp>
        <p:nvSpPr>
          <p:cNvPr id="16" name="Rectangle 15"/>
          <p:cNvSpPr/>
          <p:nvPr/>
        </p:nvSpPr>
        <p:spPr>
          <a:xfrm>
            <a:off x="5936541" y="3789075"/>
            <a:ext cx="2346898" cy="2677656"/>
          </a:xfrm>
          <a:prstGeom prst="rect">
            <a:avLst/>
          </a:prstGeom>
        </p:spPr>
        <p:txBody>
          <a:bodyPr wrap="square">
            <a:spAutoFit/>
          </a:bodyPr>
          <a:lstStyle/>
          <a:p>
            <a:pPr algn="ctr">
              <a:lnSpc>
                <a:spcPct val="90000"/>
              </a:lnSpc>
              <a:spcBef>
                <a:spcPts val="1200"/>
              </a:spcBef>
              <a:spcAft>
                <a:spcPts val="1200"/>
              </a:spcAft>
            </a:pPr>
            <a:r>
              <a:rPr lang="en-US" sz="2000" dirty="0">
                <a:solidFill>
                  <a:srgbClr val="00233B"/>
                </a:solidFill>
                <a:latin typeface="Calibri Light" panose="020F0302020204030204" pitchFamily="34" charset="0"/>
              </a:rPr>
              <a:t>Suspension </a:t>
            </a:r>
          </a:p>
          <a:p>
            <a:pPr algn="ctr">
              <a:lnSpc>
                <a:spcPct val="90000"/>
              </a:lnSpc>
              <a:spcBef>
                <a:spcPts val="1200"/>
              </a:spcBef>
              <a:spcAft>
                <a:spcPts val="1200"/>
              </a:spcAft>
            </a:pPr>
            <a:r>
              <a:rPr lang="en-US" sz="2000" dirty="0">
                <a:solidFill>
                  <a:srgbClr val="00233B"/>
                </a:solidFill>
                <a:latin typeface="Calibri Light" panose="020F0302020204030204" pitchFamily="34" charset="0"/>
              </a:rPr>
              <a:t>or</a:t>
            </a:r>
          </a:p>
          <a:p>
            <a:pPr algn="ctr">
              <a:lnSpc>
                <a:spcPct val="90000"/>
              </a:lnSpc>
              <a:spcBef>
                <a:spcPts val="1200"/>
              </a:spcBef>
              <a:spcAft>
                <a:spcPts val="1200"/>
              </a:spcAft>
            </a:pPr>
            <a:r>
              <a:rPr lang="en-US" sz="2000" dirty="0">
                <a:solidFill>
                  <a:srgbClr val="00233B"/>
                </a:solidFill>
                <a:latin typeface="Calibri Light" panose="020F0302020204030204" pitchFamily="34" charset="0"/>
              </a:rPr>
              <a:t>Membership Revocation</a:t>
            </a:r>
          </a:p>
          <a:p>
            <a:pPr algn="ctr">
              <a:lnSpc>
                <a:spcPct val="90000"/>
              </a:lnSpc>
              <a:spcBef>
                <a:spcPts val="1200"/>
              </a:spcBef>
              <a:spcAft>
                <a:spcPts val="1200"/>
              </a:spcAft>
            </a:pPr>
            <a:r>
              <a:rPr lang="en-US" sz="2000" dirty="0">
                <a:solidFill>
                  <a:srgbClr val="00233B"/>
                </a:solidFill>
                <a:latin typeface="Calibri Light" panose="020F0302020204030204" pitchFamily="34" charset="0"/>
              </a:rPr>
              <a:t>Support of Victim and Unit</a:t>
            </a:r>
          </a:p>
        </p:txBody>
      </p:sp>
      <p:sp>
        <p:nvSpPr>
          <p:cNvPr id="17" name="Rectangle 16"/>
          <p:cNvSpPr/>
          <p:nvPr/>
        </p:nvSpPr>
        <p:spPr>
          <a:xfrm>
            <a:off x="8355436" y="3833011"/>
            <a:ext cx="3407861" cy="954107"/>
          </a:xfrm>
          <a:prstGeom prst="rect">
            <a:avLst/>
          </a:prstGeom>
        </p:spPr>
        <p:txBody>
          <a:bodyPr wrap="square">
            <a:spAutoFit/>
          </a:bodyPr>
          <a:lstStyle/>
          <a:p>
            <a:pPr algn="ctr">
              <a:lnSpc>
                <a:spcPct val="90000"/>
              </a:lnSpc>
              <a:spcBef>
                <a:spcPts val="1200"/>
              </a:spcBef>
              <a:spcAft>
                <a:spcPts val="1200"/>
              </a:spcAft>
            </a:pPr>
            <a:r>
              <a:rPr lang="en-US" sz="2000">
                <a:solidFill>
                  <a:srgbClr val="00233B"/>
                </a:solidFill>
                <a:latin typeface="Calibri Light" panose="020F0302020204030204" pitchFamily="34" charset="0"/>
              </a:rPr>
              <a:t>Additional Review</a:t>
            </a:r>
          </a:p>
          <a:p>
            <a:pPr algn="ctr">
              <a:lnSpc>
                <a:spcPct val="90000"/>
              </a:lnSpc>
              <a:spcBef>
                <a:spcPts val="1200"/>
              </a:spcBef>
              <a:spcAft>
                <a:spcPts val="1200"/>
              </a:spcAft>
            </a:pPr>
            <a:r>
              <a:rPr lang="en-US" sz="2000">
                <a:solidFill>
                  <a:srgbClr val="00233B"/>
                </a:solidFill>
                <a:latin typeface="Calibri Light" panose="020F0302020204030204" pitchFamily="34" charset="0"/>
              </a:rPr>
              <a:t>Appeal Process </a:t>
            </a:r>
          </a:p>
        </p:txBody>
      </p:sp>
      <p:grpSp>
        <p:nvGrpSpPr>
          <p:cNvPr id="25" name="Group 24"/>
          <p:cNvGrpSpPr/>
          <p:nvPr/>
        </p:nvGrpSpPr>
        <p:grpSpPr>
          <a:xfrm>
            <a:off x="2896086" y="3992281"/>
            <a:ext cx="5607668" cy="1974707"/>
            <a:chOff x="3193432" y="4506631"/>
            <a:chExt cx="5607668" cy="1458278"/>
          </a:xfrm>
        </p:grpSpPr>
        <p:cxnSp>
          <p:nvCxnSpPr>
            <p:cNvPr id="20" name="Straight Connector 19"/>
            <p:cNvCxnSpPr/>
            <p:nvPr/>
          </p:nvCxnSpPr>
          <p:spPr>
            <a:xfrm>
              <a:off x="3193432" y="4506631"/>
              <a:ext cx="0" cy="14582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89883" y="4506631"/>
              <a:ext cx="0" cy="14582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801100" y="4506631"/>
              <a:ext cx="0" cy="14582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itle 1"/>
          <p:cNvSpPr txBox="1">
            <a:spLocks/>
          </p:cNvSpPr>
          <p:nvPr/>
        </p:nvSpPr>
        <p:spPr>
          <a:xfrm>
            <a:off x="608013" y="223408"/>
            <a:ext cx="10975975"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5400" b="1" spc="-300" dirty="0">
                <a:solidFill>
                  <a:schemeClr val="bg1"/>
                </a:solidFill>
                <a:latin typeface="Arial Nova Cond" panose="020B0506020202020204" pitchFamily="34" charset="0"/>
                <a:ea typeface="+mn-ea"/>
                <a:cs typeface="Calibri"/>
              </a:rPr>
              <a:t>INCIDENT OF ABUSE OR VIOLATIONS OF BSA SAFETY GUIDELINES</a:t>
            </a:r>
          </a:p>
        </p:txBody>
      </p:sp>
    </p:spTree>
    <p:extLst>
      <p:ext uri="{BB962C8B-B14F-4D97-AF65-F5344CB8AC3E}">
        <p14:creationId xmlns:p14="http://schemas.microsoft.com/office/powerpoint/2010/main" val="508887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9682" y="2406925"/>
            <a:ext cx="10212636" cy="936154"/>
          </a:xfrm>
          <a:prstGeom prst="rect">
            <a:avLst/>
          </a:prstGeom>
        </p:spPr>
        <p:txBody>
          <a:bodyPr vert="horz" wrap="square" lIns="0" tIns="12700" rIns="0" bIns="0" rtlCol="0">
            <a:spAutoFit/>
          </a:bodyPr>
          <a:lstStyle/>
          <a:p>
            <a:pPr marL="12700" marR="5080" algn="ctr">
              <a:lnSpc>
                <a:spcPct val="100000"/>
              </a:lnSpc>
              <a:spcBef>
                <a:spcPts val="100"/>
              </a:spcBef>
            </a:pPr>
            <a:r>
              <a:rPr lang="en-US" sz="6000" b="1" kern="0" spc="-300" dirty="0">
                <a:solidFill>
                  <a:srgbClr val="FFFFFF"/>
                </a:solidFill>
                <a:latin typeface="Arial Nova Cond" panose="020B0506020202020204" pitchFamily="34" charset="0"/>
                <a:cs typeface="Calibri"/>
              </a:rPr>
              <a:t>VOLUNTEER SCREENING DATABASE</a:t>
            </a:r>
            <a:endParaRPr sz="6000" b="1" kern="0" spc="-300" dirty="0">
              <a:latin typeface="Arial Nova Cond" panose="020B0506020202020204" pitchFamily="34" charset="0"/>
              <a:cs typeface="Calibri"/>
            </a:endParaRPr>
          </a:p>
        </p:txBody>
      </p:sp>
    </p:spTree>
    <p:extLst>
      <p:ext uri="{BB962C8B-B14F-4D97-AF65-F5344CB8AC3E}">
        <p14:creationId xmlns:p14="http://schemas.microsoft.com/office/powerpoint/2010/main" val="3158139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CB0EF8B5-A97A-4136-8102-259C0805BBC6}"/>
              </a:ext>
            </a:extLst>
          </p:cNvPr>
          <p:cNvSpPr/>
          <p:nvPr/>
        </p:nvSpPr>
        <p:spPr>
          <a:xfrm>
            <a:off x="0" y="-1"/>
            <a:ext cx="12192000" cy="2438401"/>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13" name="Rectangle 12">
            <a:extLst>
              <a:ext uri="{FF2B5EF4-FFF2-40B4-BE49-F238E27FC236}">
                <a16:creationId xmlns:a16="http://schemas.microsoft.com/office/drawing/2014/main" id="{47DCB682-BD2E-460E-A716-9897D27FBB61}"/>
              </a:ext>
            </a:extLst>
          </p:cNvPr>
          <p:cNvSpPr/>
          <p:nvPr/>
        </p:nvSpPr>
        <p:spPr>
          <a:xfrm rot="5400000">
            <a:off x="6038850" y="945242"/>
            <a:ext cx="114300" cy="1737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Users\kbrunner\Documents\Old Laptop\Dan Beard Council Logos\BSA - 4 Color- Outline.png">
            <a:extLst>
              <a:ext uri="{FF2B5EF4-FFF2-40B4-BE49-F238E27FC236}">
                <a16:creationId xmlns:a16="http://schemas.microsoft.com/office/drawing/2014/main" id="{D6E46F70-2F26-446D-9E51-A6EAF21418D9}"/>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0546" y="1975869"/>
            <a:ext cx="290907" cy="310131"/>
          </a:xfrm>
          <a:prstGeom prst="rect">
            <a:avLst/>
          </a:prstGeom>
          <a:noFill/>
          <a:ln>
            <a:noFill/>
          </a:ln>
        </p:spPr>
      </p:pic>
      <p:sp>
        <p:nvSpPr>
          <p:cNvPr id="4" name="Title 3">
            <a:extLst>
              <a:ext uri="{FF2B5EF4-FFF2-40B4-BE49-F238E27FC236}">
                <a16:creationId xmlns:a16="http://schemas.microsoft.com/office/drawing/2014/main" id="{334D3E3C-9CD8-497C-81AB-3F44B9A64A09}"/>
              </a:ext>
            </a:extLst>
          </p:cNvPr>
          <p:cNvSpPr>
            <a:spLocks noGrp="1"/>
          </p:cNvSpPr>
          <p:nvPr>
            <p:ph type="title"/>
          </p:nvPr>
        </p:nvSpPr>
        <p:spPr/>
        <p:txBody>
          <a:bodyPr/>
          <a:lstStyle/>
          <a:p>
            <a:endParaRPr lang="en-US" dirty="0"/>
          </a:p>
        </p:txBody>
      </p:sp>
      <p:sp>
        <p:nvSpPr>
          <p:cNvPr id="6" name="Title 1">
            <a:extLst>
              <a:ext uri="{FF2B5EF4-FFF2-40B4-BE49-F238E27FC236}">
                <a16:creationId xmlns:a16="http://schemas.microsoft.com/office/drawing/2014/main" id="{F9D02D43-C003-DF47-AEE2-CC73FE9EAFAD}"/>
              </a:ext>
            </a:extLst>
          </p:cNvPr>
          <p:cNvSpPr txBox="1">
            <a:spLocks/>
          </p:cNvSpPr>
          <p:nvPr/>
        </p:nvSpPr>
        <p:spPr>
          <a:xfrm>
            <a:off x="608013" y="172103"/>
            <a:ext cx="10975975"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5400" b="1" spc="-300" dirty="0">
                <a:solidFill>
                  <a:schemeClr val="bg1"/>
                </a:solidFill>
                <a:latin typeface="Arial Nova Cond" panose="020B0506020202020204" pitchFamily="34" charset="0"/>
                <a:ea typeface="+mn-ea"/>
                <a:cs typeface="Calibri"/>
              </a:rPr>
              <a:t>FACTS ABOUT THE </a:t>
            </a:r>
            <a:br>
              <a:rPr lang="en-US" sz="5400" b="1" spc="-300" dirty="0">
                <a:solidFill>
                  <a:schemeClr val="bg1"/>
                </a:solidFill>
                <a:latin typeface="Arial Nova Cond" panose="020B0506020202020204" pitchFamily="34" charset="0"/>
                <a:ea typeface="+mn-ea"/>
                <a:cs typeface="Calibri"/>
              </a:rPr>
            </a:br>
            <a:r>
              <a:rPr lang="en-US" sz="5400" b="1" spc="-300" dirty="0">
                <a:solidFill>
                  <a:schemeClr val="bg1"/>
                </a:solidFill>
                <a:latin typeface="Arial Nova Cond" panose="020B0506020202020204" pitchFamily="34" charset="0"/>
                <a:ea typeface="+mn-ea"/>
                <a:cs typeface="Calibri"/>
              </a:rPr>
              <a:t>VOLUNTEER SCREENING DATABASE</a:t>
            </a:r>
          </a:p>
        </p:txBody>
      </p:sp>
      <p:cxnSp>
        <p:nvCxnSpPr>
          <p:cNvPr id="19" name="Straight Connector 18">
            <a:extLst>
              <a:ext uri="{FF2B5EF4-FFF2-40B4-BE49-F238E27FC236}">
                <a16:creationId xmlns:a16="http://schemas.microsoft.com/office/drawing/2014/main" id="{0EE50571-D897-F542-9AF4-7BF5875B0771}"/>
              </a:ext>
            </a:extLst>
          </p:cNvPr>
          <p:cNvCxnSpPr>
            <a:cxnSpLocks/>
          </p:cNvCxnSpPr>
          <p:nvPr/>
        </p:nvCxnSpPr>
        <p:spPr>
          <a:xfrm>
            <a:off x="6098017" y="3048000"/>
            <a:ext cx="0" cy="28245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CF7BE7-52BA-BC4C-A89D-FDB3E1857FEE}"/>
              </a:ext>
            </a:extLst>
          </p:cNvPr>
          <p:cNvSpPr>
            <a:spLocks noGrp="1"/>
          </p:cNvSpPr>
          <p:nvPr>
            <p:ph sz="half" idx="1"/>
          </p:nvPr>
        </p:nvSpPr>
        <p:spPr>
          <a:xfrm>
            <a:off x="603531" y="3880895"/>
            <a:ext cx="5416267" cy="1723549"/>
          </a:xfrm>
        </p:spPr>
        <p:txBody>
          <a:bodyPr/>
          <a:lstStyle/>
          <a:p>
            <a:r>
              <a:rPr lang="en-US" b="0" dirty="0">
                <a:latin typeface="Arial Nova Cond" panose="020B0506020202020204" pitchFamily="34" charset="0"/>
              </a:rPr>
              <a:t>Maintained since the 1920’s to help keep kids safe.  </a:t>
            </a:r>
            <a:br>
              <a:rPr lang="en-US" b="0" dirty="0">
                <a:latin typeface="Arial Nova Cond" panose="020B0506020202020204" pitchFamily="34" charset="0"/>
              </a:rPr>
            </a:br>
            <a:br>
              <a:rPr lang="en-US" b="0" dirty="0">
                <a:latin typeface="Arial Nova Cond" panose="020B0506020202020204" pitchFamily="34" charset="0"/>
              </a:rPr>
            </a:br>
            <a:endParaRPr lang="en-US" b="0" dirty="0">
              <a:latin typeface="Arial Nova Cond" panose="020B0506020202020204" pitchFamily="34" charset="0"/>
            </a:endParaRPr>
          </a:p>
        </p:txBody>
      </p:sp>
      <p:sp>
        <p:nvSpPr>
          <p:cNvPr id="14" name="Content Placeholder 2">
            <a:extLst>
              <a:ext uri="{FF2B5EF4-FFF2-40B4-BE49-F238E27FC236}">
                <a16:creationId xmlns:a16="http://schemas.microsoft.com/office/drawing/2014/main" id="{9642270E-A0A6-884A-8534-EF585C6EA211}"/>
              </a:ext>
            </a:extLst>
          </p:cNvPr>
          <p:cNvSpPr txBox="1">
            <a:spLocks/>
          </p:cNvSpPr>
          <p:nvPr/>
        </p:nvSpPr>
        <p:spPr>
          <a:xfrm>
            <a:off x="6731841" y="3276600"/>
            <a:ext cx="4876800" cy="2987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5191"/>
                </a:solidFill>
                <a:latin typeface="Arial Nova Cond" panose="020B0506020202020204" pitchFamily="34" charset="0"/>
              </a:rPr>
              <a:t>At a time before computers, the Internet, or electronic databases, the paper records kept by the BSA provided an unprecedented barrier to abuse when little else existed.</a:t>
            </a:r>
          </a:p>
        </p:txBody>
      </p:sp>
    </p:spTree>
    <p:extLst>
      <p:ext uri="{BB962C8B-B14F-4D97-AF65-F5344CB8AC3E}">
        <p14:creationId xmlns:p14="http://schemas.microsoft.com/office/powerpoint/2010/main" val="418057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CB0EF8B5-A97A-4136-8102-259C0805BBC6}"/>
              </a:ext>
            </a:extLst>
          </p:cNvPr>
          <p:cNvSpPr/>
          <p:nvPr/>
        </p:nvSpPr>
        <p:spPr>
          <a:xfrm>
            <a:off x="0" y="-1"/>
            <a:ext cx="12192000" cy="1752601"/>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4" name="Title 3">
            <a:extLst>
              <a:ext uri="{FF2B5EF4-FFF2-40B4-BE49-F238E27FC236}">
                <a16:creationId xmlns:a16="http://schemas.microsoft.com/office/drawing/2014/main" id="{334D3E3C-9CD8-497C-81AB-3F44B9A64A09}"/>
              </a:ext>
            </a:extLst>
          </p:cNvPr>
          <p:cNvSpPr>
            <a:spLocks noGrp="1"/>
          </p:cNvSpPr>
          <p:nvPr>
            <p:ph type="title"/>
          </p:nvPr>
        </p:nvSpPr>
        <p:spPr/>
        <p:txBody>
          <a:bodyPr/>
          <a:lstStyle/>
          <a:p>
            <a:endParaRPr lang="en-US" dirty="0"/>
          </a:p>
        </p:txBody>
      </p:sp>
      <p:sp>
        <p:nvSpPr>
          <p:cNvPr id="6" name="Title 1">
            <a:extLst>
              <a:ext uri="{FF2B5EF4-FFF2-40B4-BE49-F238E27FC236}">
                <a16:creationId xmlns:a16="http://schemas.microsoft.com/office/drawing/2014/main" id="{F9D02D43-C003-DF47-AEE2-CC73FE9EAFAD}"/>
              </a:ext>
            </a:extLst>
          </p:cNvPr>
          <p:cNvSpPr txBox="1">
            <a:spLocks/>
          </p:cNvSpPr>
          <p:nvPr/>
        </p:nvSpPr>
        <p:spPr>
          <a:xfrm>
            <a:off x="608013" y="172103"/>
            <a:ext cx="10975975"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5400" b="1" spc="-300" dirty="0">
                <a:solidFill>
                  <a:schemeClr val="bg1"/>
                </a:solidFill>
                <a:latin typeface="Arial Nova Cond" panose="020B0506020202020204" pitchFamily="34" charset="0"/>
                <a:ea typeface="+mn-ea"/>
                <a:cs typeface="Calibri"/>
              </a:rPr>
              <a:t>FACTS ABOUT THE </a:t>
            </a:r>
            <a:br>
              <a:rPr lang="en-US" sz="5400" b="1" spc="-300" dirty="0">
                <a:solidFill>
                  <a:schemeClr val="bg1"/>
                </a:solidFill>
                <a:latin typeface="Arial Nova Cond" panose="020B0506020202020204" pitchFamily="34" charset="0"/>
                <a:ea typeface="+mn-ea"/>
                <a:cs typeface="Calibri"/>
              </a:rPr>
            </a:br>
            <a:r>
              <a:rPr lang="en-US" sz="5400" b="1" spc="-300" dirty="0">
                <a:solidFill>
                  <a:schemeClr val="bg1"/>
                </a:solidFill>
                <a:latin typeface="Arial Nova Cond" panose="020B0506020202020204" pitchFamily="34" charset="0"/>
                <a:ea typeface="+mn-ea"/>
                <a:cs typeface="Calibri"/>
              </a:rPr>
              <a:t>VOLUNTEER SCREENING DATABASE</a:t>
            </a:r>
          </a:p>
        </p:txBody>
      </p:sp>
      <p:sp>
        <p:nvSpPr>
          <p:cNvPr id="14" name="Content Placeholder 2">
            <a:extLst>
              <a:ext uri="{FF2B5EF4-FFF2-40B4-BE49-F238E27FC236}">
                <a16:creationId xmlns:a16="http://schemas.microsoft.com/office/drawing/2014/main" id="{9642270E-A0A6-884A-8534-EF585C6EA211}"/>
              </a:ext>
            </a:extLst>
          </p:cNvPr>
          <p:cNvSpPr txBox="1">
            <a:spLocks/>
          </p:cNvSpPr>
          <p:nvPr/>
        </p:nvSpPr>
        <p:spPr>
          <a:xfrm>
            <a:off x="381000" y="3429000"/>
            <a:ext cx="10858498" cy="317556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r>
              <a:rPr lang="en-US" sz="2400" dirty="0">
                <a:solidFill>
                  <a:srgbClr val="005191"/>
                </a:solidFill>
                <a:latin typeface="+mj-lt"/>
              </a:rPr>
              <a:t>“Scouting is safe and the BSA’s use of a database to prevent unsuitable adults from accessing children was cutting edge and it worked.”</a:t>
            </a:r>
            <a:br>
              <a:rPr lang="en-US" sz="2400" dirty="0">
                <a:solidFill>
                  <a:srgbClr val="005191"/>
                </a:solidFill>
                <a:latin typeface="+mj-lt"/>
              </a:rPr>
            </a:br>
            <a:endParaRPr lang="en-US" sz="2400" dirty="0">
              <a:solidFill>
                <a:srgbClr val="005191"/>
              </a:solidFill>
              <a:latin typeface="+mj-lt"/>
            </a:endParaRPr>
          </a:p>
          <a:p>
            <a:pPr marL="457200" lvl="1"/>
            <a:r>
              <a:rPr lang="en-US" sz="2400" dirty="0">
                <a:solidFill>
                  <a:srgbClr val="005191"/>
                </a:solidFill>
              </a:rPr>
              <a:t>“100% of all cases reported over the last 50 years were reported to law enforcement.”</a:t>
            </a:r>
            <a:br>
              <a:rPr lang="en-US" sz="2400" dirty="0">
                <a:solidFill>
                  <a:srgbClr val="005191"/>
                </a:solidFill>
              </a:rPr>
            </a:br>
            <a:endParaRPr lang="en-US" sz="2400" dirty="0">
              <a:solidFill>
                <a:srgbClr val="005191"/>
              </a:solidFill>
            </a:endParaRPr>
          </a:p>
          <a:p>
            <a:pPr marL="457200" lvl="1"/>
            <a:r>
              <a:rPr lang="en-US" sz="2400" dirty="0">
                <a:solidFill>
                  <a:srgbClr val="005191"/>
                </a:solidFill>
              </a:rPr>
              <a:t>“The rate of incidence of reported abuse in BSA programs was far less than the rate of incidence in society as a whole.”</a:t>
            </a:r>
            <a:br>
              <a:rPr lang="en-US" sz="2400" dirty="0">
                <a:solidFill>
                  <a:srgbClr val="005191"/>
                </a:solidFill>
              </a:rPr>
            </a:br>
            <a:endParaRPr lang="en-US" sz="2400" dirty="0">
              <a:solidFill>
                <a:srgbClr val="005191"/>
              </a:solidFill>
            </a:endParaRPr>
          </a:p>
          <a:p>
            <a:pPr marL="457200" lvl="1"/>
            <a:r>
              <a:rPr lang="en-US" sz="2400" dirty="0">
                <a:solidFill>
                  <a:srgbClr val="005191"/>
                </a:solidFill>
              </a:rPr>
              <a:t>“There is no evidence of a cover-up by the Boy Scouts of America.” </a:t>
            </a:r>
          </a:p>
          <a:p>
            <a:pPr marL="0"/>
            <a:endParaRPr lang="en-US" sz="2800" dirty="0">
              <a:solidFill>
                <a:srgbClr val="005191"/>
              </a:solidFill>
            </a:endParaRPr>
          </a:p>
        </p:txBody>
      </p:sp>
      <p:sp>
        <p:nvSpPr>
          <p:cNvPr id="10" name="Content Placeholder 2">
            <a:extLst>
              <a:ext uri="{FF2B5EF4-FFF2-40B4-BE49-F238E27FC236}">
                <a16:creationId xmlns:a16="http://schemas.microsoft.com/office/drawing/2014/main" id="{99310C2D-E336-4C7A-99C4-DB3461E28774}"/>
              </a:ext>
            </a:extLst>
          </p:cNvPr>
          <p:cNvSpPr txBox="1">
            <a:spLocks/>
          </p:cNvSpPr>
          <p:nvPr/>
        </p:nvSpPr>
        <p:spPr>
          <a:xfrm>
            <a:off x="679077" y="2067580"/>
            <a:ext cx="8534393" cy="1046440"/>
          </a:xfrm>
          <a:prstGeom prst="rect">
            <a:avLst/>
          </a:prstGeom>
        </p:spPr>
        <p:txBody>
          <a:bodyPr wrap="square" lIns="0" tIns="0" rIns="0" bIns="0">
            <a:spAutoFit/>
          </a:bodyPr>
          <a:lstStyle>
            <a:lvl1pPr marL="0">
              <a:defRPr sz="2800" b="1" i="0">
                <a:solidFill>
                  <a:srgbClr val="005191"/>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0" kern="0" dirty="0">
                <a:latin typeface="+mn-lt"/>
              </a:rPr>
              <a:t>Findings from Dr. Janet Warren</a:t>
            </a:r>
            <a:br>
              <a:rPr lang="en-US" b="0" kern="0" dirty="0">
                <a:latin typeface="+mn-lt"/>
              </a:rPr>
            </a:br>
            <a:r>
              <a:rPr lang="en-US" sz="2000" b="0" kern="0" dirty="0">
                <a:latin typeface="+mn-lt"/>
              </a:rPr>
              <a:t>Liaison to the FBI Behavioral Sciences Unit &amp; </a:t>
            </a:r>
            <a:br>
              <a:rPr lang="en-US" sz="2000" b="0" kern="0" dirty="0">
                <a:latin typeface="+mn-lt"/>
              </a:rPr>
            </a:br>
            <a:r>
              <a:rPr lang="en-US" sz="2000" b="0" kern="0" dirty="0">
                <a:latin typeface="+mn-lt"/>
              </a:rPr>
              <a:t>Professor of Psychiatry and Neurobehavioral Sciences at University of Virginia </a:t>
            </a:r>
            <a:endParaRPr lang="en-US" b="0" kern="0" dirty="0">
              <a:latin typeface="+mn-lt"/>
            </a:endParaRPr>
          </a:p>
        </p:txBody>
      </p:sp>
    </p:spTree>
    <p:extLst>
      <p:ext uri="{BB962C8B-B14F-4D97-AF65-F5344CB8AC3E}">
        <p14:creationId xmlns:p14="http://schemas.microsoft.com/office/powerpoint/2010/main" val="743152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1856" y="522731"/>
            <a:ext cx="4000500" cy="5812790"/>
          </a:xfrm>
          <a:custGeom>
            <a:avLst/>
            <a:gdLst/>
            <a:ahLst/>
            <a:cxnLst/>
            <a:rect l="l" t="t" r="r" b="b"/>
            <a:pathLst>
              <a:path w="4000500" h="5812790">
                <a:moveTo>
                  <a:pt x="0" y="0"/>
                </a:moveTo>
                <a:lnTo>
                  <a:pt x="4000500" y="0"/>
                </a:lnTo>
                <a:lnTo>
                  <a:pt x="4000500" y="5812536"/>
                </a:lnTo>
                <a:lnTo>
                  <a:pt x="0" y="5812536"/>
                </a:lnTo>
                <a:lnTo>
                  <a:pt x="0" y="0"/>
                </a:lnTo>
                <a:close/>
              </a:path>
            </a:pathLst>
          </a:custGeom>
          <a:solidFill>
            <a:srgbClr val="002060"/>
          </a:solidFill>
        </p:spPr>
        <p:txBody>
          <a:bodyPr wrap="square" lIns="0" tIns="0" rIns="0" bIns="0" rtlCol="0"/>
          <a:lstStyle/>
          <a:p>
            <a:endParaRPr/>
          </a:p>
        </p:txBody>
      </p:sp>
      <p:sp>
        <p:nvSpPr>
          <p:cNvPr id="10" name="Title 1">
            <a:extLst>
              <a:ext uri="{FF2B5EF4-FFF2-40B4-BE49-F238E27FC236}">
                <a16:creationId xmlns:a16="http://schemas.microsoft.com/office/drawing/2014/main" id="{C62EBD51-2B7F-427D-9997-59EA9131B7D9}"/>
              </a:ext>
            </a:extLst>
          </p:cNvPr>
          <p:cNvSpPr txBox="1">
            <a:spLocks/>
          </p:cNvSpPr>
          <p:nvPr/>
        </p:nvSpPr>
        <p:spPr>
          <a:xfrm>
            <a:off x="457200" y="2518194"/>
            <a:ext cx="4000500"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4800" b="1" kern="0" spc="-300" dirty="0">
                <a:solidFill>
                  <a:srgbClr val="FFFFFF"/>
                </a:solidFill>
                <a:latin typeface="Arial Nova Cond" panose="020B0506020202020204" pitchFamily="34" charset="0"/>
                <a:ea typeface="+mn-ea"/>
                <a:cs typeface="Calibri"/>
              </a:rPr>
              <a:t>THE BSA SUPPORTS THE CREATION OF A NATIONAL REGISTRY.</a:t>
            </a:r>
          </a:p>
        </p:txBody>
      </p:sp>
      <p:sp>
        <p:nvSpPr>
          <p:cNvPr id="11" name="Content Placeholder 2">
            <a:extLst>
              <a:ext uri="{FF2B5EF4-FFF2-40B4-BE49-F238E27FC236}">
                <a16:creationId xmlns:a16="http://schemas.microsoft.com/office/drawing/2014/main" id="{9B0F70AF-D6EC-4302-8C53-0F7649B5A9D2}"/>
              </a:ext>
            </a:extLst>
          </p:cNvPr>
          <p:cNvSpPr txBox="1">
            <a:spLocks/>
          </p:cNvSpPr>
          <p:nvPr/>
        </p:nvSpPr>
        <p:spPr>
          <a:xfrm>
            <a:off x="4953000" y="568090"/>
            <a:ext cx="6781800" cy="5985109"/>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1200"/>
              </a:spcBef>
              <a:spcAft>
                <a:spcPts val="1200"/>
              </a:spcAft>
            </a:pPr>
            <a:r>
              <a:rPr lang="en-US" sz="2800" dirty="0">
                <a:solidFill>
                  <a:schemeClr val="tx2"/>
                </a:solidFill>
                <a:latin typeface="Calibri Light" panose="020F0302020204030204" pitchFamily="34" charset="0"/>
              </a:rPr>
              <a:t>We are eager to share the information contained in our database with other youth serving organizations. That is why we have advocated for the creation of a national database, similar to one the BSA has used for almost 100 years, to serve as a clearing house for all youth serving organizations.</a:t>
            </a:r>
          </a:p>
          <a:p>
            <a:pPr>
              <a:lnSpc>
                <a:spcPct val="80000"/>
              </a:lnSpc>
              <a:spcBef>
                <a:spcPts val="1200"/>
              </a:spcBef>
              <a:spcAft>
                <a:spcPts val="1200"/>
              </a:spcAft>
            </a:pPr>
            <a:r>
              <a:rPr lang="en-US" sz="2800" dirty="0">
                <a:solidFill>
                  <a:schemeClr val="tx2"/>
                </a:solidFill>
                <a:latin typeface="Calibri Light" panose="020F0302020204030204" pitchFamily="34" charset="0"/>
              </a:rPr>
              <a:t>Our shared vision is that all youth serving organizations would be required to document those adults who have harmed or have been suspected of harming children and report this information into a national registry. </a:t>
            </a:r>
          </a:p>
          <a:p>
            <a:pPr>
              <a:lnSpc>
                <a:spcPct val="80000"/>
              </a:lnSpc>
              <a:spcBef>
                <a:spcPts val="1200"/>
              </a:spcBef>
              <a:spcAft>
                <a:spcPts val="1200"/>
              </a:spcAft>
            </a:pPr>
            <a:r>
              <a:rPr lang="en-US" sz="2800" dirty="0">
                <a:solidFill>
                  <a:schemeClr val="tx2"/>
                </a:solidFill>
                <a:latin typeface="Calibri Light" panose="020F0302020204030204" pitchFamily="34" charset="0"/>
              </a:rPr>
              <a:t>The BSA works with the National Center for Missing &amp; Exploited Children, the CDC, and has called on Congress to partner in this.</a:t>
            </a:r>
          </a:p>
        </p:txBody>
      </p:sp>
      <p:cxnSp>
        <p:nvCxnSpPr>
          <p:cNvPr id="12" name="Straight Connector 11">
            <a:extLst>
              <a:ext uri="{FF2B5EF4-FFF2-40B4-BE49-F238E27FC236}">
                <a16:creationId xmlns:a16="http://schemas.microsoft.com/office/drawing/2014/main" id="{2B5C8895-A86C-46CA-865C-E5FF6234C756}"/>
              </a:ext>
            </a:extLst>
          </p:cNvPr>
          <p:cNvCxnSpPr/>
          <p:nvPr/>
        </p:nvCxnSpPr>
        <p:spPr>
          <a:xfrm>
            <a:off x="4953000" y="31242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A25127F4-A9A7-4696-96F1-79178A614099}"/>
              </a:ext>
            </a:extLst>
          </p:cNvPr>
          <p:cNvCxnSpPr/>
          <p:nvPr/>
        </p:nvCxnSpPr>
        <p:spPr>
          <a:xfrm>
            <a:off x="4953000" y="5181600"/>
            <a:ext cx="519112" cy="0"/>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9682" y="2406925"/>
            <a:ext cx="10212636" cy="1859483"/>
          </a:xfrm>
          <a:prstGeom prst="rect">
            <a:avLst/>
          </a:prstGeom>
        </p:spPr>
        <p:txBody>
          <a:bodyPr vert="horz" wrap="square" lIns="0" tIns="12700" rIns="0" bIns="0" rtlCol="0">
            <a:spAutoFit/>
          </a:bodyPr>
          <a:lstStyle/>
          <a:p>
            <a:pPr marL="12700" marR="5080" algn="ctr">
              <a:lnSpc>
                <a:spcPct val="100000"/>
              </a:lnSpc>
              <a:spcBef>
                <a:spcPts val="100"/>
              </a:spcBef>
            </a:pPr>
            <a:r>
              <a:rPr lang="en-US" sz="6000" b="1" kern="0" spc="-300" dirty="0">
                <a:solidFill>
                  <a:srgbClr val="FFFFFF"/>
                </a:solidFill>
                <a:latin typeface="Arial Nova Cond" panose="020B0506020202020204" pitchFamily="34" charset="0"/>
                <a:cs typeface="Calibri"/>
              </a:rPr>
              <a:t>BSA NATIONAL COUNCIL </a:t>
            </a:r>
            <a:br>
              <a:rPr lang="en-US" sz="6000" b="1" kern="0" spc="-300" dirty="0">
                <a:solidFill>
                  <a:srgbClr val="FFFFFF"/>
                </a:solidFill>
                <a:latin typeface="Arial Nova Cond" panose="020B0506020202020204" pitchFamily="34" charset="0"/>
                <a:cs typeface="Calibri"/>
              </a:rPr>
            </a:br>
            <a:r>
              <a:rPr lang="en-US" sz="6000" b="1" kern="0" spc="-300" dirty="0">
                <a:solidFill>
                  <a:srgbClr val="FFFFFF"/>
                </a:solidFill>
                <a:latin typeface="Arial Nova Cond" panose="020B0506020202020204" pitchFamily="34" charset="0"/>
                <a:cs typeface="Calibri"/>
              </a:rPr>
              <a:t>FINANCIAL CONSIDERATIONS</a:t>
            </a:r>
            <a:endParaRPr sz="6000" b="1" kern="0" spc="-300" dirty="0">
              <a:latin typeface="Arial Nova Cond" panose="020B0506020202020204" pitchFamily="34" charset="0"/>
              <a:cs typeface="Calibri"/>
            </a:endParaRPr>
          </a:p>
        </p:txBody>
      </p:sp>
    </p:spTree>
    <p:extLst>
      <p:ext uri="{BB962C8B-B14F-4D97-AF65-F5344CB8AC3E}">
        <p14:creationId xmlns:p14="http://schemas.microsoft.com/office/powerpoint/2010/main" val="25359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11811000" y="0"/>
            <a:ext cx="381000" cy="6858000"/>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8" name="Oval 7">
            <a:extLst>
              <a:ext uri="{FF2B5EF4-FFF2-40B4-BE49-F238E27FC236}">
                <a16:creationId xmlns:a16="http://schemas.microsoft.com/office/drawing/2014/main" id="{EAD01EA4-1C26-4034-BA8E-F78BC3DA84FD}"/>
              </a:ext>
            </a:extLst>
          </p:cNvPr>
          <p:cNvSpPr/>
          <p:nvPr/>
        </p:nvSpPr>
        <p:spPr>
          <a:xfrm>
            <a:off x="8774015" y="1409140"/>
            <a:ext cx="3228045" cy="33914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object 3"/>
          <p:cNvSpPr txBox="1"/>
          <p:nvPr/>
        </p:nvSpPr>
        <p:spPr>
          <a:xfrm>
            <a:off x="838200" y="1295400"/>
            <a:ext cx="9848456" cy="3793987"/>
          </a:xfrm>
          <a:prstGeom prst="rect">
            <a:avLst/>
          </a:prstGeom>
        </p:spPr>
        <p:txBody>
          <a:bodyPr vert="horz" wrap="square" lIns="0" tIns="84455" rIns="0" bIns="0" rtlCol="0">
            <a:spAutoFit/>
          </a:bodyPr>
          <a:lstStyle/>
          <a:p>
            <a:pPr marL="262255" indent="-249554">
              <a:lnSpc>
                <a:spcPct val="100000"/>
              </a:lnSpc>
              <a:spcBef>
                <a:spcPts val="665"/>
              </a:spcBef>
              <a:buChar char="–"/>
              <a:tabLst>
                <a:tab pos="262890" algn="l"/>
              </a:tabLst>
            </a:pPr>
            <a:r>
              <a:rPr lang="en-US" sz="3600" dirty="0">
                <a:solidFill>
                  <a:srgbClr val="005191"/>
                </a:solidFill>
                <a:latin typeface="Calibri"/>
                <a:cs typeface="Calibri"/>
              </a:rPr>
              <a:t> </a:t>
            </a:r>
            <a:r>
              <a:rPr sz="3600" dirty="0">
                <a:solidFill>
                  <a:srgbClr val="005191"/>
                </a:solidFill>
                <a:latin typeface="Calibri"/>
                <a:cs typeface="Calibri"/>
              </a:rPr>
              <a:t>Welcome</a:t>
            </a:r>
            <a:endParaRPr sz="3600" dirty="0">
              <a:latin typeface="Calibri"/>
              <a:cs typeface="Calibri"/>
            </a:endParaRPr>
          </a:p>
          <a:p>
            <a:pPr marL="262255" indent="-249554">
              <a:lnSpc>
                <a:spcPct val="100000"/>
              </a:lnSpc>
              <a:spcBef>
                <a:spcPts val="565"/>
              </a:spcBef>
              <a:buChar char="–"/>
              <a:tabLst>
                <a:tab pos="262890" algn="l"/>
              </a:tabLst>
            </a:pPr>
            <a:r>
              <a:rPr lang="en-US" sz="3600" dirty="0">
                <a:solidFill>
                  <a:srgbClr val="005191"/>
                </a:solidFill>
                <a:latin typeface="Calibri"/>
                <a:cs typeface="Calibri"/>
              </a:rPr>
              <a:t> Safety of Our Youth</a:t>
            </a:r>
            <a:endParaRPr sz="3600" dirty="0">
              <a:latin typeface="Calibri"/>
              <a:cs typeface="Calibri"/>
            </a:endParaRPr>
          </a:p>
          <a:p>
            <a:pPr marL="262890" indent="-250190">
              <a:lnSpc>
                <a:spcPct val="100000"/>
              </a:lnSpc>
              <a:spcBef>
                <a:spcPts val="565"/>
              </a:spcBef>
              <a:buChar char="–"/>
              <a:tabLst>
                <a:tab pos="263525" algn="l"/>
              </a:tabLst>
            </a:pPr>
            <a:r>
              <a:rPr lang="en-US" sz="3600" dirty="0">
                <a:solidFill>
                  <a:srgbClr val="005191"/>
                </a:solidFill>
                <a:latin typeface="Calibri"/>
                <a:cs typeface="Calibri"/>
              </a:rPr>
              <a:t> Current Scouting Safety Measures</a:t>
            </a:r>
          </a:p>
          <a:p>
            <a:pPr marL="262890" indent="-250190">
              <a:lnSpc>
                <a:spcPct val="100000"/>
              </a:lnSpc>
              <a:spcBef>
                <a:spcPts val="565"/>
              </a:spcBef>
              <a:buChar char="–"/>
              <a:tabLst>
                <a:tab pos="263525" algn="l"/>
              </a:tabLst>
            </a:pPr>
            <a:r>
              <a:rPr lang="en-US" sz="3600" dirty="0">
                <a:solidFill>
                  <a:srgbClr val="005191"/>
                </a:solidFill>
                <a:latin typeface="Calibri"/>
                <a:cs typeface="Calibri"/>
              </a:rPr>
              <a:t>Youth Protection</a:t>
            </a:r>
          </a:p>
          <a:p>
            <a:pPr marL="262890" indent="-250190">
              <a:lnSpc>
                <a:spcPct val="100000"/>
              </a:lnSpc>
              <a:spcBef>
                <a:spcPts val="565"/>
              </a:spcBef>
              <a:buChar char="–"/>
              <a:tabLst>
                <a:tab pos="263525" algn="l"/>
              </a:tabLst>
            </a:pPr>
            <a:r>
              <a:rPr lang="en-US" sz="3600" dirty="0">
                <a:solidFill>
                  <a:srgbClr val="005191"/>
                </a:solidFill>
                <a:latin typeface="Calibri"/>
                <a:cs typeface="Calibri"/>
              </a:rPr>
              <a:t> Impact of National Chapter 11</a:t>
            </a:r>
          </a:p>
          <a:p>
            <a:pPr marL="262890" indent="-250190">
              <a:lnSpc>
                <a:spcPct val="100000"/>
              </a:lnSpc>
              <a:spcBef>
                <a:spcPts val="565"/>
              </a:spcBef>
              <a:buChar char="–"/>
              <a:tabLst>
                <a:tab pos="263525" algn="l"/>
              </a:tabLst>
            </a:pPr>
            <a:r>
              <a:rPr lang="en-US" sz="3600" dirty="0">
                <a:solidFill>
                  <a:srgbClr val="005191"/>
                </a:solidFill>
                <a:latin typeface="Calibri"/>
                <a:cs typeface="Calibri"/>
              </a:rPr>
              <a:t>Additional Resources</a:t>
            </a:r>
          </a:p>
        </p:txBody>
      </p:sp>
      <p:sp>
        <p:nvSpPr>
          <p:cNvPr id="9" name="TextBox 8">
            <a:extLst>
              <a:ext uri="{FF2B5EF4-FFF2-40B4-BE49-F238E27FC236}">
                <a16:creationId xmlns:a16="http://schemas.microsoft.com/office/drawing/2014/main" id="{17CC3154-CD5C-4A1A-89F3-8D068C09DAAB}"/>
              </a:ext>
            </a:extLst>
          </p:cNvPr>
          <p:cNvSpPr txBox="1"/>
          <p:nvPr/>
        </p:nvSpPr>
        <p:spPr>
          <a:xfrm>
            <a:off x="685800" y="177826"/>
            <a:ext cx="2327304" cy="923330"/>
          </a:xfrm>
          <a:prstGeom prst="rect">
            <a:avLst/>
          </a:prstGeom>
          <a:noFill/>
        </p:spPr>
        <p:txBody>
          <a:bodyPr wrap="none" rtlCol="0">
            <a:spAutoFit/>
          </a:bodyPr>
          <a:lstStyle/>
          <a:p>
            <a:r>
              <a:rPr lang="en-US" sz="5400" b="1" spc="-300" dirty="0">
                <a:solidFill>
                  <a:schemeClr val="accent1">
                    <a:lumMod val="60000"/>
                    <a:lumOff val="40000"/>
                  </a:schemeClr>
                </a:solidFill>
                <a:latin typeface="Arial Nova Cond" panose="020B0506020202020204" pitchFamily="34" charset="0"/>
              </a:rPr>
              <a:t>AGENDA</a:t>
            </a:r>
          </a:p>
        </p:txBody>
      </p:sp>
      <p:pic>
        <p:nvPicPr>
          <p:cNvPr id="7" name="Picture 6">
            <a:extLst>
              <a:ext uri="{FF2B5EF4-FFF2-40B4-BE49-F238E27FC236}">
                <a16:creationId xmlns:a16="http://schemas.microsoft.com/office/drawing/2014/main" id="{80A6361B-85BC-4111-90D6-FECF35BE96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3550" y="1713940"/>
            <a:ext cx="2533650" cy="2895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14" name="object 2">
            <a:extLst>
              <a:ext uri="{FF2B5EF4-FFF2-40B4-BE49-F238E27FC236}">
                <a16:creationId xmlns:a16="http://schemas.microsoft.com/office/drawing/2014/main" id="{DC13F668-8DE7-48B0-A615-DEE03624431F}"/>
              </a:ext>
            </a:extLst>
          </p:cNvPr>
          <p:cNvSpPr txBox="1"/>
          <p:nvPr/>
        </p:nvSpPr>
        <p:spPr>
          <a:xfrm>
            <a:off x="609600" y="644890"/>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FINANCIAL CONSIDERATIONS</a:t>
            </a:r>
          </a:p>
        </p:txBody>
      </p:sp>
      <p:pic>
        <p:nvPicPr>
          <p:cNvPr id="6" name="Picture 5">
            <a:extLst>
              <a:ext uri="{FF2B5EF4-FFF2-40B4-BE49-F238E27FC236}">
                <a16:creationId xmlns:a16="http://schemas.microsoft.com/office/drawing/2014/main" id="{7AC7CD3A-D8BF-45D2-AAB0-60F5E8688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34400" y="0"/>
            <a:ext cx="3657600" cy="6858000"/>
          </a:xfrm>
          <a:prstGeom prst="rect">
            <a:avLst/>
          </a:prstGeom>
        </p:spPr>
      </p:pic>
      <p:sp>
        <p:nvSpPr>
          <p:cNvPr id="7" name="Content Placeholder 2">
            <a:extLst>
              <a:ext uri="{FF2B5EF4-FFF2-40B4-BE49-F238E27FC236}">
                <a16:creationId xmlns:a16="http://schemas.microsoft.com/office/drawing/2014/main" id="{621949DA-CE4A-4B68-B9CD-EC39502D26B8}"/>
              </a:ext>
            </a:extLst>
          </p:cNvPr>
          <p:cNvSpPr txBox="1">
            <a:spLocks/>
          </p:cNvSpPr>
          <p:nvPr/>
        </p:nvSpPr>
        <p:spPr>
          <a:xfrm>
            <a:off x="685800" y="2362200"/>
            <a:ext cx="6707994" cy="4114800"/>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No decision has been made at this time.</a:t>
            </a:r>
          </a:p>
          <a:p>
            <a:pPr>
              <a:spcBef>
                <a:spcPts val="1200"/>
              </a:spcBef>
              <a:spcAft>
                <a:spcPts val="1200"/>
              </a:spcAft>
            </a:pPr>
            <a:r>
              <a:rPr lang="en-US" dirty="0">
                <a:solidFill>
                  <a:schemeClr val="tx2"/>
                </a:solidFill>
                <a:latin typeface="Calibri Light" panose="020F0302020204030204" pitchFamily="34" charset="0"/>
              </a:rPr>
              <a:t>The National Council is evaluating its financial abilities and is exploring the possibility of creating a Victims Fund through a financial reorganization. </a:t>
            </a:r>
          </a:p>
          <a:p>
            <a:pPr>
              <a:spcBef>
                <a:spcPts val="1200"/>
              </a:spcBef>
              <a:spcAft>
                <a:spcPts val="1200"/>
              </a:spcAft>
            </a:pPr>
            <a:r>
              <a:rPr lang="en-US" dirty="0">
                <a:solidFill>
                  <a:schemeClr val="tx2"/>
                </a:solidFill>
                <a:latin typeface="Calibri Light" panose="020F0302020204030204" pitchFamily="34" charset="0"/>
              </a:rPr>
              <a:t>When a Non-Profit files for chapter 11, they can keep the vital assets of the organization to help the mission continue forward.</a:t>
            </a:r>
          </a:p>
        </p:txBody>
      </p:sp>
      <p:cxnSp>
        <p:nvCxnSpPr>
          <p:cNvPr id="8" name="Straight Connector 7">
            <a:extLst>
              <a:ext uri="{FF2B5EF4-FFF2-40B4-BE49-F238E27FC236}">
                <a16:creationId xmlns:a16="http://schemas.microsoft.com/office/drawing/2014/main" id="{9984B394-084B-471A-8EB0-BE972A424A10}"/>
              </a:ext>
            </a:extLst>
          </p:cNvPr>
          <p:cNvCxnSpPr/>
          <p:nvPr/>
        </p:nvCxnSpPr>
        <p:spPr>
          <a:xfrm>
            <a:off x="685800" y="29718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EE569B9C-5817-45E7-9CB1-4796485F0139}"/>
              </a:ext>
            </a:extLst>
          </p:cNvPr>
          <p:cNvCxnSpPr/>
          <p:nvPr/>
        </p:nvCxnSpPr>
        <p:spPr>
          <a:xfrm>
            <a:off x="685800" y="4343400"/>
            <a:ext cx="519112"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6850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952500" y="1143000"/>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WHY IS THIS HAPPENING NOW?</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1026459" y="2514600"/>
            <a:ext cx="6707994" cy="2473690"/>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These financial issues are primarily due to youth protection lawsuits, 90% of which were cases between 1965-1985.</a:t>
            </a:r>
          </a:p>
          <a:p>
            <a:pPr>
              <a:spcBef>
                <a:spcPts val="1200"/>
              </a:spcBef>
              <a:spcAft>
                <a:spcPts val="1200"/>
              </a:spcAft>
            </a:pPr>
            <a:r>
              <a:rPr lang="en-US" dirty="0">
                <a:solidFill>
                  <a:schemeClr val="tx2"/>
                </a:solidFill>
                <a:latin typeface="Calibri Light" panose="020F0302020204030204" pitchFamily="34" charset="0"/>
              </a:rPr>
              <a:t>Recent stories stem from a concerted effort by plaintiffs’ attorneys suing the BSA National Office as statute of limitations and state laws have changed.</a:t>
            </a:r>
          </a:p>
        </p:txBody>
      </p:sp>
      <p:pic>
        <p:nvPicPr>
          <p:cNvPr id="8" name="Picture Placeholder 5">
            <a:extLst>
              <a:ext uri="{FF2B5EF4-FFF2-40B4-BE49-F238E27FC236}">
                <a16:creationId xmlns:a16="http://schemas.microsoft.com/office/drawing/2014/main" id="{F4EFD6F9-0A4B-4BFF-9D38-AF28B363CF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36480" y="0"/>
            <a:ext cx="2255520" cy="6858000"/>
          </a:xfrm>
          <a:prstGeom prst="rect">
            <a:avLst/>
          </a:prstGeom>
        </p:spPr>
      </p:pic>
      <p:cxnSp>
        <p:nvCxnSpPr>
          <p:cNvPr id="9" name="Straight Connector 8">
            <a:extLst>
              <a:ext uri="{FF2B5EF4-FFF2-40B4-BE49-F238E27FC236}">
                <a16:creationId xmlns:a16="http://schemas.microsoft.com/office/drawing/2014/main" id="{A80EDCFB-8C26-474A-A183-560A03E6E19E}"/>
              </a:ext>
            </a:extLst>
          </p:cNvPr>
          <p:cNvCxnSpPr/>
          <p:nvPr/>
        </p:nvCxnSpPr>
        <p:spPr>
          <a:xfrm>
            <a:off x="1026459" y="3810000"/>
            <a:ext cx="519112"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11064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457200"/>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POTENTIAL IMPACT</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2493327"/>
            <a:ext cx="7848600" cy="2473690"/>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The National office is considering this in order to properly support victims and protect the future of our youth leadership program that nationally serves 2.2 million youth.  </a:t>
            </a:r>
          </a:p>
          <a:p>
            <a:pPr>
              <a:spcBef>
                <a:spcPts val="1200"/>
              </a:spcBef>
              <a:spcAft>
                <a:spcPts val="1200"/>
              </a:spcAft>
            </a:pPr>
            <a:r>
              <a:rPr lang="en-US" dirty="0">
                <a:solidFill>
                  <a:schemeClr val="tx2"/>
                </a:solidFill>
                <a:latin typeface="Calibri Light" panose="020F0302020204030204" pitchFamily="34" charset="0"/>
              </a:rPr>
              <a:t>Would allow for a Victim Fund that would help continue to support victims of abuse and distribute those funds equally. </a:t>
            </a:r>
          </a:p>
        </p:txBody>
      </p:sp>
      <p:pic>
        <p:nvPicPr>
          <p:cNvPr id="5" name="Picture 4">
            <a:extLst>
              <a:ext uri="{FF2B5EF4-FFF2-40B4-BE49-F238E27FC236}">
                <a16:creationId xmlns:a16="http://schemas.microsoft.com/office/drawing/2014/main" id="{384CB5F8-682B-4FFD-940D-CF0BE27B21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67800" y="0"/>
            <a:ext cx="3124200" cy="6858000"/>
          </a:xfrm>
          <a:prstGeom prst="rect">
            <a:avLst/>
          </a:prstGeom>
        </p:spPr>
      </p:pic>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38100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2CED107-65E6-42AF-8A82-B23624E0FCDE}"/>
              </a:ext>
            </a:extLst>
          </p:cNvPr>
          <p:cNvCxnSpPr/>
          <p:nvPr/>
        </p:nvCxnSpPr>
        <p:spPr>
          <a:xfrm>
            <a:off x="685800" y="4876800"/>
            <a:ext cx="519112"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06740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457200"/>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POTENTIAL IMPACT</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3124200"/>
            <a:ext cx="7848600" cy="2473690"/>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Dan Beard Council owns all of our camps, properties, service centers, and investments.</a:t>
            </a:r>
          </a:p>
          <a:p>
            <a:pPr>
              <a:spcBef>
                <a:spcPts val="1200"/>
              </a:spcBef>
              <a:spcAft>
                <a:spcPts val="1200"/>
              </a:spcAft>
            </a:pPr>
            <a:r>
              <a:rPr lang="en-US" dirty="0">
                <a:solidFill>
                  <a:schemeClr val="tx2"/>
                </a:solidFill>
                <a:latin typeface="Calibri Light" panose="020F0302020204030204" pitchFamily="34" charset="0"/>
              </a:rPr>
              <a:t>All donations made to Dan Beard Council stay local and go to support local Scout programs.</a:t>
            </a:r>
          </a:p>
        </p:txBody>
      </p:sp>
      <p:pic>
        <p:nvPicPr>
          <p:cNvPr id="5" name="Picture 4">
            <a:extLst>
              <a:ext uri="{FF2B5EF4-FFF2-40B4-BE49-F238E27FC236}">
                <a16:creationId xmlns:a16="http://schemas.microsoft.com/office/drawing/2014/main" id="{384CB5F8-682B-4FFD-940D-CF0BE27B21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67800" y="0"/>
            <a:ext cx="3124200" cy="6858000"/>
          </a:xfrm>
          <a:prstGeom prst="rect">
            <a:avLst/>
          </a:prstGeom>
        </p:spPr>
      </p:pic>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30480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2CED107-65E6-42AF-8A82-B23624E0FCDE}"/>
              </a:ext>
            </a:extLst>
          </p:cNvPr>
          <p:cNvCxnSpPr/>
          <p:nvPr/>
        </p:nvCxnSpPr>
        <p:spPr>
          <a:xfrm>
            <a:off x="685800" y="41148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7AC4F54-4EB0-40AC-A698-9449ECF67EFA}"/>
              </a:ext>
            </a:extLst>
          </p:cNvPr>
          <p:cNvCxnSpPr/>
          <p:nvPr/>
        </p:nvCxnSpPr>
        <p:spPr>
          <a:xfrm>
            <a:off x="685800" y="5105400"/>
            <a:ext cx="519112"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0568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4400" y="2743200"/>
            <a:ext cx="10212636" cy="936154"/>
          </a:xfrm>
          <a:prstGeom prst="rect">
            <a:avLst/>
          </a:prstGeom>
        </p:spPr>
        <p:txBody>
          <a:bodyPr vert="horz" wrap="square" lIns="0" tIns="12700" rIns="0" bIns="0" rtlCol="0">
            <a:spAutoFit/>
          </a:bodyPr>
          <a:lstStyle/>
          <a:p>
            <a:pPr marL="12700" marR="5080" algn="ctr">
              <a:lnSpc>
                <a:spcPct val="100000"/>
              </a:lnSpc>
              <a:spcBef>
                <a:spcPts val="100"/>
              </a:spcBef>
            </a:pPr>
            <a:r>
              <a:rPr lang="en-US" sz="6000" b="1" kern="0" spc="-300" dirty="0">
                <a:solidFill>
                  <a:srgbClr val="FFFFFF"/>
                </a:solidFill>
                <a:latin typeface="Arial Nova Cond" panose="020B0506020202020204" pitchFamily="34" charset="0"/>
                <a:cs typeface="Calibri"/>
              </a:rPr>
              <a:t>NEXT STEPS</a:t>
            </a:r>
            <a:endParaRPr sz="6000" b="1" kern="0" spc="-300" dirty="0">
              <a:latin typeface="Arial Nova Cond" panose="020B0506020202020204" pitchFamily="34" charset="0"/>
              <a:cs typeface="Calibri"/>
            </a:endParaRPr>
          </a:p>
        </p:txBody>
      </p:sp>
    </p:spTree>
    <p:extLst>
      <p:ext uri="{BB962C8B-B14F-4D97-AF65-F5344CB8AC3E}">
        <p14:creationId xmlns:p14="http://schemas.microsoft.com/office/powerpoint/2010/main" val="1499084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852749"/>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HOW CAN YOU HELP</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1981200"/>
            <a:ext cx="7848600" cy="2895600"/>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Be an advocate, a voice, and a leader for both Scouting and Youth Protection. </a:t>
            </a:r>
          </a:p>
          <a:p>
            <a:pPr>
              <a:spcBef>
                <a:spcPts val="1200"/>
              </a:spcBef>
              <a:spcAft>
                <a:spcPts val="1200"/>
              </a:spcAft>
            </a:pPr>
            <a:r>
              <a:rPr lang="en-US" dirty="0">
                <a:solidFill>
                  <a:schemeClr val="tx2"/>
                </a:solidFill>
                <a:latin typeface="Calibri Light" panose="020F0302020204030204" pitchFamily="34" charset="0"/>
              </a:rPr>
              <a:t>Help to share the experiences and positive impact that Scouting has had on your family.</a:t>
            </a:r>
          </a:p>
        </p:txBody>
      </p:sp>
      <p:cxnSp>
        <p:nvCxnSpPr>
          <p:cNvPr id="9" name="Straight Connector 8">
            <a:extLst>
              <a:ext uri="{FF2B5EF4-FFF2-40B4-BE49-F238E27FC236}">
                <a16:creationId xmlns:a16="http://schemas.microsoft.com/office/drawing/2014/main" id="{F2CED107-65E6-42AF-8A82-B23624E0FCDE}"/>
              </a:ext>
            </a:extLst>
          </p:cNvPr>
          <p:cNvCxnSpPr/>
          <p:nvPr/>
        </p:nvCxnSpPr>
        <p:spPr>
          <a:xfrm>
            <a:off x="685800" y="28956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7AC4F54-4EB0-40AC-A698-9449ECF67EFA}"/>
              </a:ext>
            </a:extLst>
          </p:cNvPr>
          <p:cNvCxnSpPr/>
          <p:nvPr/>
        </p:nvCxnSpPr>
        <p:spPr>
          <a:xfrm>
            <a:off x="685800" y="3962400"/>
            <a:ext cx="519112"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2" name="Picture 11">
            <a:extLst>
              <a:ext uri="{FF2B5EF4-FFF2-40B4-BE49-F238E27FC236}">
                <a16:creationId xmlns:a16="http://schemas.microsoft.com/office/drawing/2014/main" id="{2E1F2E3F-ED91-4E9A-B062-496D79CBB8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400" y="0"/>
            <a:ext cx="3733800" cy="6858000"/>
          </a:xfrm>
          <a:prstGeom prst="rect">
            <a:avLst/>
          </a:prstGeom>
        </p:spPr>
      </p:pic>
    </p:spTree>
    <p:extLst>
      <p:ext uri="{BB962C8B-B14F-4D97-AF65-F5344CB8AC3E}">
        <p14:creationId xmlns:p14="http://schemas.microsoft.com/office/powerpoint/2010/main" val="2659047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402447"/>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SAFETY KIT MATERIALS</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1447800"/>
            <a:ext cx="7848600" cy="4669473"/>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Youth Protection Overview Flyer</a:t>
            </a:r>
          </a:p>
        </p:txBody>
      </p:sp>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2002474"/>
            <a:ext cx="519112"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C48D4476-CA51-48EE-A7A0-A4B5D3140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0" y="0"/>
            <a:ext cx="3048000" cy="6858000"/>
          </a:xfrm>
          <a:prstGeom prst="rect">
            <a:avLst/>
          </a:prstGeom>
        </p:spPr>
      </p:pic>
      <p:pic>
        <p:nvPicPr>
          <p:cNvPr id="12" name="Picture 11">
            <a:extLst>
              <a:ext uri="{FF2B5EF4-FFF2-40B4-BE49-F238E27FC236}">
                <a16:creationId xmlns:a16="http://schemas.microsoft.com/office/drawing/2014/main" id="{FE903D98-3590-4FD5-BB86-47C7F8B470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800" y="2514599"/>
            <a:ext cx="3182113" cy="411480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C676B73-8CD3-471C-B368-8B1DC3CEAF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8781" y="2514599"/>
            <a:ext cx="3182114" cy="4114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7278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432106"/>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SAFETY KIT MATERIALS</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1453989"/>
            <a:ext cx="7848600" cy="4669473"/>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Parent Safety Information Card</a:t>
            </a:r>
          </a:p>
        </p:txBody>
      </p:sp>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2008663"/>
            <a:ext cx="519112"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C48D4476-CA51-48EE-A7A0-A4B5D3140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0" y="0"/>
            <a:ext cx="3048000" cy="6858000"/>
          </a:xfrm>
          <a:prstGeom prst="rect">
            <a:avLst/>
          </a:prstGeom>
        </p:spPr>
      </p:pic>
      <p:pic>
        <p:nvPicPr>
          <p:cNvPr id="4" name="Picture 3">
            <a:extLst>
              <a:ext uri="{FF2B5EF4-FFF2-40B4-BE49-F238E27FC236}">
                <a16:creationId xmlns:a16="http://schemas.microsoft.com/office/drawing/2014/main" id="{C5EDD26D-42F3-44F5-A946-04CEDF74DD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800" y="2382298"/>
            <a:ext cx="2667000" cy="41116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289F36E-152C-4CB3-8D17-0F658AE161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7600" y="2377360"/>
            <a:ext cx="2667000" cy="4116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613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457200"/>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SAFETY KIT MATERIALS</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1600200"/>
            <a:ext cx="7848600" cy="4669473"/>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Additional Safety Resources</a:t>
            </a:r>
          </a:p>
          <a:p>
            <a:pPr>
              <a:spcBef>
                <a:spcPts val="1200"/>
              </a:spcBef>
              <a:spcAft>
                <a:spcPts val="1200"/>
              </a:spcAft>
            </a:pPr>
            <a:endParaRPr lang="en-US" dirty="0">
              <a:solidFill>
                <a:schemeClr val="tx2"/>
              </a:solidFill>
              <a:latin typeface="Calibri Light" panose="020F0302020204030204" pitchFamily="34" charset="0"/>
            </a:endParaRPr>
          </a:p>
        </p:txBody>
      </p:sp>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2154874"/>
            <a:ext cx="519112"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C48D4476-CA51-48EE-A7A0-A4B5D3140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0" y="0"/>
            <a:ext cx="3048000" cy="6858000"/>
          </a:xfrm>
          <a:prstGeom prst="rect">
            <a:avLst/>
          </a:prstGeom>
        </p:spPr>
      </p:pic>
      <p:pic>
        <p:nvPicPr>
          <p:cNvPr id="2" name="Picture 1">
            <a:extLst>
              <a:ext uri="{FF2B5EF4-FFF2-40B4-BE49-F238E27FC236}">
                <a16:creationId xmlns:a16="http://schemas.microsoft.com/office/drawing/2014/main" id="{F8552426-DC5B-46CE-9940-EE4FEEC947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147" y="2709550"/>
            <a:ext cx="4089891" cy="316228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E947B62-4433-47C2-8F93-7E95296AFF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5691" y="2709549"/>
            <a:ext cx="4092373" cy="3162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078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DC13F668-8DE7-48B0-A615-DEE03624431F}"/>
              </a:ext>
            </a:extLst>
          </p:cNvPr>
          <p:cNvSpPr txBox="1"/>
          <p:nvPr/>
        </p:nvSpPr>
        <p:spPr>
          <a:xfrm>
            <a:off x="685800" y="453748"/>
            <a:ext cx="102870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SAFETY KIT MATERIALS</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685800" y="1468780"/>
            <a:ext cx="7848600" cy="4669473"/>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Quick Facts &amp; Information Mini Tri-Fold</a:t>
            </a:r>
          </a:p>
        </p:txBody>
      </p:sp>
      <p:cxnSp>
        <p:nvCxnSpPr>
          <p:cNvPr id="8" name="Straight Connector 7">
            <a:extLst>
              <a:ext uri="{FF2B5EF4-FFF2-40B4-BE49-F238E27FC236}">
                <a16:creationId xmlns:a16="http://schemas.microsoft.com/office/drawing/2014/main" id="{B68A0859-94E3-4CD2-8C75-66836793E275}"/>
              </a:ext>
            </a:extLst>
          </p:cNvPr>
          <p:cNvCxnSpPr/>
          <p:nvPr/>
        </p:nvCxnSpPr>
        <p:spPr>
          <a:xfrm>
            <a:off x="685800" y="2023454"/>
            <a:ext cx="519112"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C48D4476-CA51-48EE-A7A0-A4B5D3140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0" y="0"/>
            <a:ext cx="3048000" cy="6858000"/>
          </a:xfrm>
          <a:prstGeom prst="rect">
            <a:avLst/>
          </a:prstGeom>
        </p:spPr>
      </p:pic>
      <p:pic>
        <p:nvPicPr>
          <p:cNvPr id="2" name="Picture 1">
            <a:extLst>
              <a:ext uri="{FF2B5EF4-FFF2-40B4-BE49-F238E27FC236}">
                <a16:creationId xmlns:a16="http://schemas.microsoft.com/office/drawing/2014/main" id="{1F1FA258-2B94-4D67-83FC-ED117B5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399" y="2304420"/>
            <a:ext cx="7996117" cy="204706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0447F36-11E9-4370-A85E-2484622128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398" y="4623743"/>
            <a:ext cx="7996117" cy="2061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881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25252" y="2667000"/>
            <a:ext cx="4341495" cy="1371529"/>
          </a:xfrm>
          <a:prstGeom prst="rect">
            <a:avLst/>
          </a:prstGeom>
        </p:spPr>
        <p:txBody>
          <a:bodyPr vert="horz" wrap="square" lIns="0" tIns="154305" rIns="0" bIns="0" rtlCol="0">
            <a:spAutoFit/>
          </a:bodyPr>
          <a:lstStyle/>
          <a:p>
            <a:pPr marL="12700" algn="ctr">
              <a:lnSpc>
                <a:spcPct val="100000"/>
              </a:lnSpc>
              <a:spcBef>
                <a:spcPts val="1215"/>
              </a:spcBef>
            </a:pPr>
            <a:r>
              <a:rPr sz="4400" b="1" spc="-150" dirty="0">
                <a:solidFill>
                  <a:srgbClr val="005191"/>
                </a:solidFill>
                <a:latin typeface="Arial Nova Cond" panose="020B0506020202020204" pitchFamily="34" charset="0"/>
                <a:cs typeface="Calibri"/>
              </a:rPr>
              <a:t>WHY </a:t>
            </a:r>
            <a:r>
              <a:rPr lang="en-US" sz="4400" b="1" spc="-150" dirty="0">
                <a:solidFill>
                  <a:srgbClr val="005191"/>
                </a:solidFill>
                <a:latin typeface="Arial Nova Cond" panose="020B0506020202020204" pitchFamily="34" charset="0"/>
                <a:cs typeface="Calibri"/>
              </a:rPr>
              <a:t>WE ARE </a:t>
            </a:r>
            <a:r>
              <a:rPr sz="4400" b="1" spc="-150" dirty="0">
                <a:solidFill>
                  <a:srgbClr val="005191"/>
                </a:solidFill>
                <a:latin typeface="Arial Nova Cond" panose="020B0506020202020204" pitchFamily="34" charset="0"/>
                <a:cs typeface="Calibri"/>
              </a:rPr>
              <a:t>HERE</a:t>
            </a:r>
            <a:endParaRPr sz="4400" b="1" spc="-150" dirty="0">
              <a:latin typeface="Arial Nova Cond" panose="020B0506020202020204" pitchFamily="34" charset="0"/>
              <a:cs typeface="Calibri"/>
            </a:endParaRPr>
          </a:p>
          <a:p>
            <a:pPr marL="12700" marR="5080" algn="ctr">
              <a:lnSpc>
                <a:spcPts val="3030"/>
              </a:lnSpc>
              <a:spcBef>
                <a:spcPts val="1155"/>
              </a:spcBef>
            </a:pPr>
            <a:r>
              <a:rPr lang="en-US" sz="2800" spc="-60" dirty="0">
                <a:solidFill>
                  <a:srgbClr val="005191"/>
                </a:solidFill>
                <a:latin typeface="Lucida Sans"/>
                <a:cs typeface="Lucida Sans"/>
              </a:rPr>
              <a:t>YOUTH SAFETY</a:t>
            </a:r>
            <a:endParaRPr lang="en-US" sz="2800" dirty="0">
              <a:latin typeface="Lucida Sans"/>
              <a:cs typeface="Lucida Sans"/>
            </a:endParaRPr>
          </a:p>
        </p:txBody>
      </p:sp>
      <p:sp>
        <p:nvSpPr>
          <p:cNvPr id="6" name="object 6"/>
          <p:cNvSpPr/>
          <p:nvPr/>
        </p:nvSpPr>
        <p:spPr>
          <a:xfrm>
            <a:off x="0" y="6438900"/>
            <a:ext cx="12192000" cy="419100"/>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9" name="TextBox 8">
            <a:extLst>
              <a:ext uri="{FF2B5EF4-FFF2-40B4-BE49-F238E27FC236}">
                <a16:creationId xmlns:a16="http://schemas.microsoft.com/office/drawing/2014/main" id="{0D3C1C1F-E66B-40A4-A123-08759FC6E8E8}"/>
              </a:ext>
            </a:extLst>
          </p:cNvPr>
          <p:cNvSpPr txBox="1"/>
          <p:nvPr/>
        </p:nvSpPr>
        <p:spPr>
          <a:xfrm>
            <a:off x="2965527" y="281572"/>
            <a:ext cx="6260945" cy="1323439"/>
          </a:xfrm>
          <a:prstGeom prst="rect">
            <a:avLst/>
          </a:prstGeom>
          <a:noFill/>
        </p:spPr>
        <p:txBody>
          <a:bodyPr wrap="none" rtlCol="0">
            <a:spAutoFit/>
          </a:bodyPr>
          <a:lstStyle/>
          <a:p>
            <a:r>
              <a:rPr lang="en-US" sz="8000" b="1" spc="-300" dirty="0">
                <a:solidFill>
                  <a:schemeClr val="accent1">
                    <a:lumMod val="60000"/>
                    <a:lumOff val="40000"/>
                  </a:schemeClr>
                </a:solidFill>
                <a:latin typeface="Arial Nova Cond" panose="020B0506020202020204" pitchFamily="34" charset="0"/>
              </a:rPr>
              <a:t>INTRODUCTION</a:t>
            </a:r>
          </a:p>
        </p:txBody>
      </p:sp>
      <p:pic>
        <p:nvPicPr>
          <p:cNvPr id="7" name="Picture 6">
            <a:extLst>
              <a:ext uri="{FF2B5EF4-FFF2-40B4-BE49-F238E27FC236}">
                <a16:creationId xmlns:a16="http://schemas.microsoft.com/office/drawing/2014/main" id="{C1826E8A-7F44-44B2-86DE-5BACC51808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3201" y="4424666"/>
            <a:ext cx="1582362" cy="1808414"/>
          </a:xfrm>
          <a:prstGeom prst="rect">
            <a:avLst/>
          </a:prstGeom>
        </p:spPr>
      </p:pic>
    </p:spTree>
    <p:extLst>
      <p:ext uri="{BB962C8B-B14F-4D97-AF65-F5344CB8AC3E}">
        <p14:creationId xmlns:p14="http://schemas.microsoft.com/office/powerpoint/2010/main" val="675297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47CB5B-6C37-44A8-9A22-496842F00F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886200"/>
          </a:xfrm>
          <a:prstGeom prst="rect">
            <a:avLst/>
          </a:prstGeom>
        </p:spPr>
      </p:pic>
      <p:sp>
        <p:nvSpPr>
          <p:cNvPr id="14" name="object 2">
            <a:extLst>
              <a:ext uri="{FF2B5EF4-FFF2-40B4-BE49-F238E27FC236}">
                <a16:creationId xmlns:a16="http://schemas.microsoft.com/office/drawing/2014/main" id="{DC13F668-8DE7-48B0-A615-DEE03624431F}"/>
              </a:ext>
            </a:extLst>
          </p:cNvPr>
          <p:cNvSpPr txBox="1"/>
          <p:nvPr/>
        </p:nvSpPr>
        <p:spPr>
          <a:xfrm>
            <a:off x="3505200" y="4572000"/>
            <a:ext cx="60198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RESOURCES ONLINE</a:t>
            </a:r>
          </a:p>
        </p:txBody>
      </p:sp>
      <p:sp>
        <p:nvSpPr>
          <p:cNvPr id="7" name="Content Placeholder 2">
            <a:extLst>
              <a:ext uri="{FF2B5EF4-FFF2-40B4-BE49-F238E27FC236}">
                <a16:creationId xmlns:a16="http://schemas.microsoft.com/office/drawing/2014/main" id="{51CC61F6-CD87-4AE0-9D6D-C1C7C73AE637}"/>
              </a:ext>
            </a:extLst>
          </p:cNvPr>
          <p:cNvSpPr txBox="1">
            <a:spLocks/>
          </p:cNvSpPr>
          <p:nvPr/>
        </p:nvSpPr>
        <p:spPr>
          <a:xfrm>
            <a:off x="1600200" y="5791200"/>
            <a:ext cx="11049000" cy="701487"/>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Materials will be available online at: </a:t>
            </a:r>
            <a:r>
              <a:rPr lang="en-US" u="sng" dirty="0">
                <a:solidFill>
                  <a:schemeClr val="tx2"/>
                </a:solidFill>
                <a:latin typeface="Calibri Light" panose="020F0302020204030204" pitchFamily="34" charset="0"/>
              </a:rPr>
              <a:t>www.danbeard.org/YouthProtection</a:t>
            </a:r>
          </a:p>
        </p:txBody>
      </p:sp>
    </p:spTree>
    <p:extLst>
      <p:ext uri="{BB962C8B-B14F-4D97-AF65-F5344CB8AC3E}">
        <p14:creationId xmlns:p14="http://schemas.microsoft.com/office/powerpoint/2010/main" val="424462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1" y="295978"/>
            <a:ext cx="12191999"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4800" b="1" spc="-300" dirty="0">
                <a:solidFill>
                  <a:srgbClr val="005191"/>
                </a:solidFill>
                <a:latin typeface="Arial Nova Cond" panose="020B0506020202020204" pitchFamily="34" charset="0"/>
                <a:ea typeface="+mn-ea"/>
                <a:cs typeface="Calibri"/>
              </a:rPr>
              <a:t>THE BSA’S COMMITMENT TO YOUTH PROTECTION</a:t>
            </a:r>
          </a:p>
        </p:txBody>
      </p:sp>
      <p:sp>
        <p:nvSpPr>
          <p:cNvPr id="9" name="Rectangle 8"/>
          <p:cNvSpPr/>
          <p:nvPr/>
        </p:nvSpPr>
        <p:spPr>
          <a:xfrm rot="5400000">
            <a:off x="5920755" y="746159"/>
            <a:ext cx="114300" cy="1737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068390" y="3124199"/>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1068390" y="4571999"/>
            <a:ext cx="519112"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7" name="Group 16">
            <a:extLst>
              <a:ext uri="{FF2B5EF4-FFF2-40B4-BE49-F238E27FC236}">
                <a16:creationId xmlns:a16="http://schemas.microsoft.com/office/drawing/2014/main" id="{8B597BAA-E6DB-4BC4-8F23-1EBAF3B6C809}"/>
              </a:ext>
            </a:extLst>
          </p:cNvPr>
          <p:cNvGrpSpPr/>
          <p:nvPr/>
        </p:nvGrpSpPr>
        <p:grpSpPr>
          <a:xfrm flipH="1">
            <a:off x="8153400" y="4225382"/>
            <a:ext cx="4191000" cy="2632617"/>
            <a:chOff x="-304800" y="1981200"/>
            <a:chExt cx="7763632" cy="4876800"/>
          </a:xfrm>
        </p:grpSpPr>
        <p:pic>
          <p:nvPicPr>
            <p:cNvPr id="18" name="Picture 17">
              <a:extLst>
                <a:ext uri="{FF2B5EF4-FFF2-40B4-BE49-F238E27FC236}">
                  <a16:creationId xmlns:a16="http://schemas.microsoft.com/office/drawing/2014/main" id="{DF82A0C9-AC2D-41F3-803F-E131EEB9EB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2057400"/>
              <a:ext cx="7458829" cy="48006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19" name="Trapezoid 18">
              <a:extLst>
                <a:ext uri="{FF2B5EF4-FFF2-40B4-BE49-F238E27FC236}">
                  <a16:creationId xmlns:a16="http://schemas.microsoft.com/office/drawing/2014/main" id="{84499CE7-A44B-4CB8-B880-220AB41D2374}"/>
                </a:ext>
              </a:extLst>
            </p:cNvPr>
            <p:cNvSpPr/>
            <p:nvPr/>
          </p:nvSpPr>
          <p:spPr>
            <a:xfrm rot="10800000">
              <a:off x="-304800" y="1981200"/>
              <a:ext cx="5257800" cy="1447800"/>
            </a:xfrm>
            <a:prstGeom prst="trapezoid">
              <a:avLst>
                <a:gd name="adj" fmla="val 5851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2"/>
          <p:cNvSpPr txBox="1">
            <a:spLocks/>
          </p:cNvSpPr>
          <p:nvPr/>
        </p:nvSpPr>
        <p:spPr>
          <a:xfrm>
            <a:off x="1068390" y="2167812"/>
            <a:ext cx="9753600" cy="4766388"/>
          </a:xfrm>
          <a:custGeom>
            <a:avLst/>
            <a:gdLst>
              <a:gd name="connsiteX0" fmla="*/ 0 w 10646566"/>
              <a:gd name="connsiteY0" fmla="*/ 0 h 3576286"/>
              <a:gd name="connsiteX1" fmla="*/ 10646566 w 10646566"/>
              <a:gd name="connsiteY1" fmla="*/ 0 h 3576286"/>
              <a:gd name="connsiteX2" fmla="*/ 10646566 w 10646566"/>
              <a:gd name="connsiteY2" fmla="*/ 3576286 h 3576286"/>
              <a:gd name="connsiteX3" fmla="*/ 0 w 10646566"/>
              <a:gd name="connsiteY3" fmla="*/ 3576286 h 3576286"/>
              <a:gd name="connsiteX4" fmla="*/ 0 w 10646566"/>
              <a:gd name="connsiteY4" fmla="*/ 0 h 3576286"/>
              <a:gd name="connsiteX0" fmla="*/ 0 w 10646566"/>
              <a:gd name="connsiteY0" fmla="*/ 0 h 3590731"/>
              <a:gd name="connsiteX1" fmla="*/ 10646566 w 10646566"/>
              <a:gd name="connsiteY1" fmla="*/ 0 h 3590731"/>
              <a:gd name="connsiteX2" fmla="*/ 10646566 w 10646566"/>
              <a:gd name="connsiteY2" fmla="*/ 3576286 h 3590731"/>
              <a:gd name="connsiteX3" fmla="*/ 3036156 w 10646566"/>
              <a:gd name="connsiteY3" fmla="*/ 3590731 h 3590731"/>
              <a:gd name="connsiteX4" fmla="*/ 0 w 10646566"/>
              <a:gd name="connsiteY4" fmla="*/ 3576286 h 3590731"/>
              <a:gd name="connsiteX5" fmla="*/ 0 w 10646566"/>
              <a:gd name="connsiteY5" fmla="*/ 0 h 3590731"/>
              <a:gd name="connsiteX0" fmla="*/ 0 w 10646566"/>
              <a:gd name="connsiteY0" fmla="*/ 0 h 3596951"/>
              <a:gd name="connsiteX1" fmla="*/ 10646566 w 10646566"/>
              <a:gd name="connsiteY1" fmla="*/ 0 h 3596951"/>
              <a:gd name="connsiteX2" fmla="*/ 10646566 w 10646566"/>
              <a:gd name="connsiteY2" fmla="*/ 3576286 h 3596951"/>
              <a:gd name="connsiteX3" fmla="*/ 6127699 w 10646566"/>
              <a:gd name="connsiteY3" fmla="*/ 3596951 h 3596951"/>
              <a:gd name="connsiteX4" fmla="*/ 3036156 w 10646566"/>
              <a:gd name="connsiteY4" fmla="*/ 3590731 h 3596951"/>
              <a:gd name="connsiteX5" fmla="*/ 0 w 10646566"/>
              <a:gd name="connsiteY5" fmla="*/ 3576286 h 3596951"/>
              <a:gd name="connsiteX6" fmla="*/ 0 w 10646566"/>
              <a:gd name="connsiteY6" fmla="*/ 0 h 3596951"/>
              <a:gd name="connsiteX0" fmla="*/ 0 w 10646566"/>
              <a:gd name="connsiteY0" fmla="*/ 0 h 4766388"/>
              <a:gd name="connsiteX1" fmla="*/ 10646566 w 10646566"/>
              <a:gd name="connsiteY1" fmla="*/ 0 h 4766388"/>
              <a:gd name="connsiteX2" fmla="*/ 10646566 w 10646566"/>
              <a:gd name="connsiteY2" fmla="*/ 3576286 h 4766388"/>
              <a:gd name="connsiteX3" fmla="*/ 3023715 w 10646566"/>
              <a:gd name="connsiteY3" fmla="*/ 4766388 h 4766388"/>
              <a:gd name="connsiteX4" fmla="*/ 3036156 w 10646566"/>
              <a:gd name="connsiteY4" fmla="*/ 3590731 h 4766388"/>
              <a:gd name="connsiteX5" fmla="*/ 0 w 10646566"/>
              <a:gd name="connsiteY5" fmla="*/ 3576286 h 4766388"/>
              <a:gd name="connsiteX6" fmla="*/ 0 w 10646566"/>
              <a:gd name="connsiteY6" fmla="*/ 0 h 4766388"/>
              <a:gd name="connsiteX0" fmla="*/ 0 w 10646566"/>
              <a:gd name="connsiteY0" fmla="*/ 0 h 4766388"/>
              <a:gd name="connsiteX1" fmla="*/ 10646566 w 10646566"/>
              <a:gd name="connsiteY1" fmla="*/ 0 h 4766388"/>
              <a:gd name="connsiteX2" fmla="*/ 10627904 w 10646566"/>
              <a:gd name="connsiteY2" fmla="*/ 4745723 h 4766388"/>
              <a:gd name="connsiteX3" fmla="*/ 3023715 w 10646566"/>
              <a:gd name="connsiteY3" fmla="*/ 4766388 h 4766388"/>
              <a:gd name="connsiteX4" fmla="*/ 3036156 w 10646566"/>
              <a:gd name="connsiteY4" fmla="*/ 3590731 h 4766388"/>
              <a:gd name="connsiteX5" fmla="*/ 0 w 10646566"/>
              <a:gd name="connsiteY5" fmla="*/ 3576286 h 4766388"/>
              <a:gd name="connsiteX6" fmla="*/ 0 w 10646566"/>
              <a:gd name="connsiteY6" fmla="*/ 0 h 4766388"/>
              <a:gd name="connsiteX0" fmla="*/ 0 w 10678278"/>
              <a:gd name="connsiteY0" fmla="*/ 0 h 4766388"/>
              <a:gd name="connsiteX1" fmla="*/ 10646566 w 10678278"/>
              <a:gd name="connsiteY1" fmla="*/ 0 h 4766388"/>
              <a:gd name="connsiteX2" fmla="*/ 10677668 w 10678278"/>
              <a:gd name="connsiteY2" fmla="*/ 4745723 h 4766388"/>
              <a:gd name="connsiteX3" fmla="*/ 3023715 w 10678278"/>
              <a:gd name="connsiteY3" fmla="*/ 4766388 h 4766388"/>
              <a:gd name="connsiteX4" fmla="*/ 3036156 w 10678278"/>
              <a:gd name="connsiteY4" fmla="*/ 3590731 h 4766388"/>
              <a:gd name="connsiteX5" fmla="*/ 0 w 10678278"/>
              <a:gd name="connsiteY5" fmla="*/ 3576286 h 4766388"/>
              <a:gd name="connsiteX6" fmla="*/ 0 w 10678278"/>
              <a:gd name="connsiteY6" fmla="*/ 0 h 4766388"/>
              <a:gd name="connsiteX0" fmla="*/ 0 w 10678278"/>
              <a:gd name="connsiteY0" fmla="*/ 0 h 4766388"/>
              <a:gd name="connsiteX1" fmla="*/ 10646566 w 10678278"/>
              <a:gd name="connsiteY1" fmla="*/ 0 h 4766388"/>
              <a:gd name="connsiteX2" fmla="*/ 10677668 w 10678278"/>
              <a:gd name="connsiteY2" fmla="*/ 4745723 h 4766388"/>
              <a:gd name="connsiteX3" fmla="*/ 3023715 w 10678278"/>
              <a:gd name="connsiteY3" fmla="*/ 4766388 h 4766388"/>
              <a:gd name="connsiteX4" fmla="*/ 3011274 w 10678278"/>
              <a:gd name="connsiteY4" fmla="*/ 3130421 h 4766388"/>
              <a:gd name="connsiteX5" fmla="*/ 0 w 10678278"/>
              <a:gd name="connsiteY5" fmla="*/ 3576286 h 4766388"/>
              <a:gd name="connsiteX6" fmla="*/ 0 w 10678278"/>
              <a:gd name="connsiteY6" fmla="*/ 0 h 4766388"/>
              <a:gd name="connsiteX0" fmla="*/ 0 w 10678278"/>
              <a:gd name="connsiteY0" fmla="*/ 0 h 4766388"/>
              <a:gd name="connsiteX1" fmla="*/ 10646566 w 10678278"/>
              <a:gd name="connsiteY1" fmla="*/ 0 h 4766388"/>
              <a:gd name="connsiteX2" fmla="*/ 10677668 w 10678278"/>
              <a:gd name="connsiteY2" fmla="*/ 4745723 h 4766388"/>
              <a:gd name="connsiteX3" fmla="*/ 3023715 w 10678278"/>
              <a:gd name="connsiteY3" fmla="*/ 4766388 h 4766388"/>
              <a:gd name="connsiteX4" fmla="*/ 3011274 w 10678278"/>
              <a:gd name="connsiteY4" fmla="*/ 3130421 h 4766388"/>
              <a:gd name="connsiteX5" fmla="*/ 6221 w 10678278"/>
              <a:gd name="connsiteY5" fmla="*/ 3240384 h 4766388"/>
              <a:gd name="connsiteX6" fmla="*/ 0 w 10678278"/>
              <a:gd name="connsiteY6" fmla="*/ 0 h 4766388"/>
              <a:gd name="connsiteX0" fmla="*/ 0 w 10678278"/>
              <a:gd name="connsiteY0" fmla="*/ 0 h 4766388"/>
              <a:gd name="connsiteX1" fmla="*/ 10646566 w 10678278"/>
              <a:gd name="connsiteY1" fmla="*/ 0 h 4766388"/>
              <a:gd name="connsiteX2" fmla="*/ 10677668 w 10678278"/>
              <a:gd name="connsiteY2" fmla="*/ 4745723 h 4766388"/>
              <a:gd name="connsiteX3" fmla="*/ 3023715 w 10678278"/>
              <a:gd name="connsiteY3" fmla="*/ 4766388 h 4766388"/>
              <a:gd name="connsiteX4" fmla="*/ 3011274 w 10678278"/>
              <a:gd name="connsiteY4" fmla="*/ 3130421 h 4766388"/>
              <a:gd name="connsiteX5" fmla="*/ 12441 w 10678278"/>
              <a:gd name="connsiteY5" fmla="*/ 3153298 h 4766388"/>
              <a:gd name="connsiteX6" fmla="*/ 0 w 10678278"/>
              <a:gd name="connsiteY6" fmla="*/ 0 h 476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78278" h="4766388">
                <a:moveTo>
                  <a:pt x="0" y="0"/>
                </a:moveTo>
                <a:lnTo>
                  <a:pt x="10646566" y="0"/>
                </a:lnTo>
                <a:cubicBezTo>
                  <a:pt x="10640345" y="1581908"/>
                  <a:pt x="10683889" y="3163815"/>
                  <a:pt x="10677668" y="4745723"/>
                </a:cubicBezTo>
                <a:lnTo>
                  <a:pt x="3023715" y="4766388"/>
                </a:lnTo>
                <a:lnTo>
                  <a:pt x="3011274" y="3130421"/>
                </a:lnTo>
                <a:lnTo>
                  <a:pt x="12441" y="3153298"/>
                </a:lnTo>
                <a:cubicBezTo>
                  <a:pt x="10367" y="2073170"/>
                  <a:pt x="2074" y="1080128"/>
                  <a:pt x="0" y="0"/>
                </a:cubicBezTo>
                <a:close/>
              </a:path>
            </a:pathLst>
          </a:cu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200"/>
              </a:spcBef>
              <a:spcAft>
                <a:spcPts val="1200"/>
              </a:spcAft>
            </a:pPr>
            <a:r>
              <a:rPr lang="en-US" sz="2800" dirty="0">
                <a:solidFill>
                  <a:schemeClr val="tx2"/>
                </a:solidFill>
                <a:latin typeface="Calibri Light" panose="020F0302020204030204" pitchFamily="34" charset="0"/>
              </a:rPr>
              <a:t>Youth protection is our primary responsibility. It requires sustained vigilance from staff, volunteers and youth members.</a:t>
            </a:r>
          </a:p>
          <a:p>
            <a:pPr>
              <a:lnSpc>
                <a:spcPct val="90000"/>
              </a:lnSpc>
              <a:spcBef>
                <a:spcPts val="1200"/>
              </a:spcBef>
              <a:spcAft>
                <a:spcPts val="1200"/>
              </a:spcAft>
            </a:pPr>
            <a:r>
              <a:rPr lang="en-US" sz="2800" dirty="0">
                <a:solidFill>
                  <a:schemeClr val="tx2"/>
                </a:solidFill>
                <a:latin typeface="Calibri Light" panose="020F0302020204030204" pitchFamily="34" charset="0"/>
              </a:rPr>
              <a:t>We work every day to protect children through mandatory youth protection policies and procedures at every level of our organization.</a:t>
            </a:r>
          </a:p>
          <a:p>
            <a:pPr>
              <a:lnSpc>
                <a:spcPct val="90000"/>
              </a:lnSpc>
              <a:spcBef>
                <a:spcPts val="1200"/>
              </a:spcBef>
              <a:spcAft>
                <a:spcPts val="1200"/>
              </a:spcAft>
            </a:pPr>
            <a:r>
              <a:rPr lang="en-US" sz="2800" dirty="0">
                <a:solidFill>
                  <a:schemeClr val="tx2"/>
                </a:solidFill>
                <a:latin typeface="Calibri Light" panose="020F0302020204030204" pitchFamily="34" charset="0"/>
              </a:rPr>
              <a:t>Our youth protection measures include </a:t>
            </a:r>
            <a:br>
              <a:rPr lang="en-US" sz="2800" dirty="0">
                <a:solidFill>
                  <a:schemeClr val="tx2"/>
                </a:solidFill>
                <a:latin typeface="Calibri Light" panose="020F0302020204030204" pitchFamily="34" charset="0"/>
              </a:rPr>
            </a:br>
            <a:r>
              <a:rPr lang="en-US" sz="2800" dirty="0">
                <a:solidFill>
                  <a:schemeClr val="tx2"/>
                </a:solidFill>
                <a:latin typeface="Calibri Light" panose="020F0302020204030204" pitchFamily="34" charset="0"/>
              </a:rPr>
              <a:t>extensive background checks and required </a:t>
            </a:r>
            <a:br>
              <a:rPr lang="en-US" sz="2800" dirty="0">
                <a:solidFill>
                  <a:schemeClr val="tx2"/>
                </a:solidFill>
                <a:latin typeface="Calibri Light" panose="020F0302020204030204" pitchFamily="34" charset="0"/>
              </a:rPr>
            </a:br>
            <a:r>
              <a:rPr lang="en-US" sz="2800" dirty="0">
                <a:solidFill>
                  <a:schemeClr val="tx2"/>
                </a:solidFill>
                <a:latin typeface="Calibri Light" panose="020F0302020204030204" pitchFamily="34" charset="0"/>
              </a:rPr>
              <a:t>youth protection training for our adult leaders.</a:t>
            </a:r>
          </a:p>
          <a:p>
            <a:pPr>
              <a:lnSpc>
                <a:spcPct val="90000"/>
              </a:lnSpc>
              <a:spcBef>
                <a:spcPts val="1200"/>
              </a:spcBef>
              <a:spcAft>
                <a:spcPts val="1200"/>
              </a:spcAft>
            </a:pPr>
            <a:endParaRPr lang="en-US" dirty="0">
              <a:solidFill>
                <a:schemeClr val="tx2"/>
              </a:solidFill>
              <a:latin typeface="Calibri Light" panose="020F0302020204030204" pitchFamily="34" charset="0"/>
            </a:endParaRPr>
          </a:p>
        </p:txBody>
      </p:sp>
    </p:spTree>
    <p:extLst>
      <p:ext uri="{BB962C8B-B14F-4D97-AF65-F5344CB8AC3E}">
        <p14:creationId xmlns:p14="http://schemas.microsoft.com/office/powerpoint/2010/main" val="257978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
            <a:extLst>
              <a:ext uri="{FF2B5EF4-FFF2-40B4-BE49-F238E27FC236}">
                <a16:creationId xmlns:a16="http://schemas.microsoft.com/office/drawing/2014/main" id="{D165D1E9-E401-454E-8F75-868CBF77341C}"/>
              </a:ext>
            </a:extLst>
          </p:cNvPr>
          <p:cNvSpPr/>
          <p:nvPr/>
        </p:nvSpPr>
        <p:spPr>
          <a:xfrm>
            <a:off x="0" y="6438900"/>
            <a:ext cx="12192000" cy="419100"/>
          </a:xfrm>
          <a:custGeom>
            <a:avLst/>
            <a:gdLst/>
            <a:ahLst/>
            <a:cxnLst/>
            <a:rect l="l" t="t" r="r" b="b"/>
            <a:pathLst>
              <a:path w="12192000" h="419100">
                <a:moveTo>
                  <a:pt x="0" y="419100"/>
                </a:moveTo>
                <a:lnTo>
                  <a:pt x="12192000" y="419100"/>
                </a:lnTo>
                <a:lnTo>
                  <a:pt x="12192000" y="0"/>
                </a:lnTo>
                <a:lnTo>
                  <a:pt x="0" y="0"/>
                </a:lnTo>
                <a:lnTo>
                  <a:pt x="0" y="419100"/>
                </a:lnTo>
                <a:close/>
              </a:path>
            </a:pathLst>
          </a:custGeom>
          <a:solidFill>
            <a:srgbClr val="002060"/>
          </a:solidFill>
        </p:spPr>
        <p:txBody>
          <a:bodyPr wrap="square" lIns="0" tIns="0" rIns="0" bIns="0" rtlCol="0"/>
          <a:lstStyle/>
          <a:p>
            <a:endParaRPr/>
          </a:p>
        </p:txBody>
      </p:sp>
      <p:sp>
        <p:nvSpPr>
          <p:cNvPr id="2" name="Oval 1">
            <a:extLst>
              <a:ext uri="{FF2B5EF4-FFF2-40B4-BE49-F238E27FC236}">
                <a16:creationId xmlns:a16="http://schemas.microsoft.com/office/drawing/2014/main" id="{D2834BA2-F8FD-4D79-B2A5-56B9BEC20BAE}"/>
              </a:ext>
            </a:extLst>
          </p:cNvPr>
          <p:cNvSpPr/>
          <p:nvPr/>
        </p:nvSpPr>
        <p:spPr>
          <a:xfrm>
            <a:off x="5141517" y="4876800"/>
            <a:ext cx="1905000" cy="190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Content Placeholder 2"/>
          <p:cNvSpPr txBox="1">
            <a:spLocks/>
          </p:cNvSpPr>
          <p:nvPr/>
        </p:nvSpPr>
        <p:spPr>
          <a:xfrm>
            <a:off x="770734" y="2036496"/>
            <a:ext cx="10646566" cy="3576286"/>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200"/>
              </a:spcBef>
              <a:spcAft>
                <a:spcPts val="1200"/>
              </a:spcAft>
            </a:pPr>
            <a:r>
              <a:rPr lang="en-US" dirty="0">
                <a:solidFill>
                  <a:schemeClr val="tx2"/>
                </a:solidFill>
                <a:latin typeface="Calibri Light" panose="020F0302020204030204" pitchFamily="34" charset="0"/>
              </a:rPr>
              <a:t>As part of our commitment to continuous improvement, we constantly evaluate </a:t>
            </a:r>
            <a:br>
              <a:rPr lang="en-US" dirty="0">
                <a:solidFill>
                  <a:schemeClr val="tx2"/>
                </a:solidFill>
                <a:latin typeface="Calibri Light" panose="020F0302020204030204" pitchFamily="34" charset="0"/>
              </a:rPr>
            </a:br>
            <a:r>
              <a:rPr lang="en-US" dirty="0">
                <a:solidFill>
                  <a:schemeClr val="tx2"/>
                </a:solidFill>
                <a:latin typeface="Calibri Light" panose="020F0302020204030204" pitchFamily="34" charset="0"/>
              </a:rPr>
              <a:t>and reinvest resources where needed to strengthen our policies.</a:t>
            </a:r>
          </a:p>
          <a:p>
            <a:pPr>
              <a:lnSpc>
                <a:spcPct val="90000"/>
              </a:lnSpc>
              <a:spcBef>
                <a:spcPts val="1200"/>
              </a:spcBef>
              <a:spcAft>
                <a:spcPts val="1200"/>
              </a:spcAft>
            </a:pPr>
            <a:r>
              <a:rPr lang="en-US" dirty="0">
                <a:solidFill>
                  <a:schemeClr val="tx2"/>
                </a:solidFill>
                <a:latin typeface="Calibri Light" panose="020F0302020204030204" pitchFamily="34" charset="0"/>
              </a:rPr>
              <a:t>We regularly consult with survivors, experts from law enforcement, child safety, psychology, and other relevant fields.</a:t>
            </a:r>
          </a:p>
          <a:p>
            <a:pPr>
              <a:lnSpc>
                <a:spcPct val="90000"/>
              </a:lnSpc>
              <a:spcBef>
                <a:spcPts val="1200"/>
              </a:spcBef>
              <a:spcAft>
                <a:spcPts val="1200"/>
              </a:spcAft>
            </a:pPr>
            <a:r>
              <a:rPr lang="en-US" dirty="0">
                <a:solidFill>
                  <a:schemeClr val="tx2"/>
                </a:solidFill>
                <a:latin typeface="Calibri Light" panose="020F0302020204030204" pitchFamily="34" charset="0"/>
              </a:rPr>
              <a:t>Experts have determined our youth protection policies are ahead of or in line with society’s knowledge of abuse and best practices for prevention. </a:t>
            </a:r>
          </a:p>
          <a:p>
            <a:pPr>
              <a:lnSpc>
                <a:spcPct val="90000"/>
              </a:lnSpc>
              <a:spcBef>
                <a:spcPts val="1200"/>
              </a:spcBef>
              <a:spcAft>
                <a:spcPts val="1200"/>
              </a:spcAft>
            </a:pPr>
            <a:endParaRPr lang="en-US" dirty="0">
              <a:solidFill>
                <a:schemeClr val="tx2"/>
              </a:solidFill>
              <a:latin typeface="Calibri Light" panose="020F0302020204030204" pitchFamily="34" charset="0"/>
            </a:endParaRPr>
          </a:p>
        </p:txBody>
      </p:sp>
      <p:sp>
        <p:nvSpPr>
          <p:cNvPr id="7" name="Title 1"/>
          <p:cNvSpPr txBox="1">
            <a:spLocks/>
          </p:cNvSpPr>
          <p:nvPr/>
        </p:nvSpPr>
        <p:spPr>
          <a:xfrm>
            <a:off x="0" y="295978"/>
            <a:ext cx="12191999" cy="914400"/>
          </a:xfrm>
          <a:prstGeom prst="rect">
            <a:avLst/>
          </a:prstGeom>
        </p:spPr>
        <p:txBody>
          <a:bodyPr vert="horz" lIns="0" tIns="457200" rIns="365760" bIns="45720" rtlCol="0" anchor="ctr" anchorCtr="0">
            <a:noAutofit/>
          </a:bodyPr>
          <a:lstStyle>
            <a:lvl1pPr algn="l" defTabSz="914400" rtl="0" eaLnBrk="1" latinLnBrk="0" hangingPunct="1">
              <a:lnSpc>
                <a:spcPts val="3300"/>
              </a:lnSpc>
              <a:spcBef>
                <a:spcPct val="0"/>
              </a:spcBef>
              <a:buNone/>
              <a:defRPr sz="3400" b="0" kern="1200">
                <a:solidFill>
                  <a:schemeClr val="accent1"/>
                </a:solidFill>
                <a:latin typeface="+mn-lt"/>
                <a:ea typeface="Tahoma" pitchFamily="34" charset="0"/>
                <a:cs typeface="Times New Roman" pitchFamily="18" charset="0"/>
              </a:defRPr>
            </a:lvl1pPr>
          </a:lstStyle>
          <a:p>
            <a:pPr algn="ctr">
              <a:lnSpc>
                <a:spcPct val="100000"/>
              </a:lnSpc>
              <a:spcBef>
                <a:spcPct val="20000"/>
              </a:spcBef>
              <a:buClr>
                <a:schemeClr val="accent6"/>
              </a:buClr>
            </a:pPr>
            <a:r>
              <a:rPr lang="en-US" sz="4800" b="1" spc="-300" dirty="0">
                <a:solidFill>
                  <a:srgbClr val="005191"/>
                </a:solidFill>
                <a:latin typeface="Arial Nova Cond" panose="020B0506020202020204" pitchFamily="34" charset="0"/>
                <a:ea typeface="+mn-ea"/>
                <a:cs typeface="Calibri"/>
              </a:rPr>
              <a:t>BEST PRACTICES IN YOUTH PROTECTION</a:t>
            </a:r>
          </a:p>
        </p:txBody>
      </p:sp>
      <p:sp>
        <p:nvSpPr>
          <p:cNvPr id="9" name="Rectangle 8"/>
          <p:cNvSpPr/>
          <p:nvPr/>
        </p:nvSpPr>
        <p:spPr>
          <a:xfrm rot="5400000">
            <a:off x="6036867" y="754790"/>
            <a:ext cx="114300" cy="1737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808834" y="2875907"/>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808834" y="3839837"/>
            <a:ext cx="519112"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C3B2B456-2333-4B03-9313-36A0C0D475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02836" y="4973386"/>
            <a:ext cx="1582362" cy="1808414"/>
          </a:xfrm>
          <a:prstGeom prst="rect">
            <a:avLst/>
          </a:prstGeom>
        </p:spPr>
      </p:pic>
    </p:spTree>
    <p:extLst>
      <p:ext uri="{BB962C8B-B14F-4D97-AF65-F5344CB8AC3E}">
        <p14:creationId xmlns:p14="http://schemas.microsoft.com/office/powerpoint/2010/main" val="385040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9682" y="2406925"/>
            <a:ext cx="10212636" cy="1859483"/>
          </a:xfrm>
          <a:prstGeom prst="rect">
            <a:avLst/>
          </a:prstGeom>
        </p:spPr>
        <p:txBody>
          <a:bodyPr vert="horz" wrap="square" lIns="0" tIns="12700" rIns="0" bIns="0" rtlCol="0">
            <a:spAutoFit/>
          </a:bodyPr>
          <a:lstStyle/>
          <a:p>
            <a:pPr marL="12700" marR="5080" algn="ctr">
              <a:lnSpc>
                <a:spcPct val="100000"/>
              </a:lnSpc>
              <a:spcBef>
                <a:spcPts val="100"/>
              </a:spcBef>
            </a:pPr>
            <a:r>
              <a:rPr lang="en-US" sz="6000" b="1" kern="0" spc="-300" dirty="0">
                <a:solidFill>
                  <a:srgbClr val="FFFFFF"/>
                </a:solidFill>
                <a:latin typeface="Arial Nova Cond" panose="020B0506020202020204" pitchFamily="34" charset="0"/>
                <a:cs typeface="Calibri"/>
              </a:rPr>
              <a:t>CURRENT SAFETY MEASURES</a:t>
            </a:r>
            <a:br>
              <a:rPr lang="en-US" sz="6000" b="1" kern="0" spc="-300" dirty="0">
                <a:solidFill>
                  <a:srgbClr val="FFFFFF"/>
                </a:solidFill>
                <a:latin typeface="Arial Nova Cond" panose="020B0506020202020204" pitchFamily="34" charset="0"/>
                <a:cs typeface="Calibri"/>
              </a:rPr>
            </a:br>
            <a:r>
              <a:rPr lang="en-US" sz="6000" b="1" kern="0" spc="-300" dirty="0">
                <a:solidFill>
                  <a:srgbClr val="FFFFFF"/>
                </a:solidFill>
                <a:latin typeface="Arial Nova Cond" panose="020B0506020202020204" pitchFamily="34" charset="0"/>
                <a:cs typeface="Calibri"/>
              </a:rPr>
              <a:t>IN SCOUTING</a:t>
            </a:r>
            <a:endParaRPr sz="6000" b="1" kern="0" spc="-300" dirty="0">
              <a:latin typeface="Arial Nova Cond" panose="020B0506020202020204" pitchFamily="34" charset="0"/>
              <a:cs typeface="Calibri"/>
            </a:endParaRPr>
          </a:p>
        </p:txBody>
      </p:sp>
    </p:spTree>
    <p:extLst>
      <p:ext uri="{BB962C8B-B14F-4D97-AF65-F5344CB8AC3E}">
        <p14:creationId xmlns:p14="http://schemas.microsoft.com/office/powerpoint/2010/main" val="766005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C394FD1-C103-4842-8822-042CC0712E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1" y="-5078"/>
            <a:ext cx="9143694" cy="6863078"/>
          </a:xfrm>
          <a:prstGeom prst="rect">
            <a:avLst/>
          </a:prstGeom>
        </p:spPr>
      </p:pic>
      <p:pic>
        <p:nvPicPr>
          <p:cNvPr id="13" name="Picture 1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7" name="object 2">
            <a:extLst>
              <a:ext uri="{FF2B5EF4-FFF2-40B4-BE49-F238E27FC236}">
                <a16:creationId xmlns:a16="http://schemas.microsoft.com/office/drawing/2014/main" id="{03617D0A-F023-485F-9437-3CF5C8F0C0E5}"/>
              </a:ext>
            </a:extLst>
          </p:cNvPr>
          <p:cNvSpPr txBox="1"/>
          <p:nvPr/>
        </p:nvSpPr>
        <p:spPr>
          <a:xfrm>
            <a:off x="533400" y="381000"/>
            <a:ext cx="6766197" cy="1674817"/>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GENERAL YOUTH </a:t>
            </a:r>
            <a:br>
              <a:rPr lang="en-US" sz="5400" b="1" spc="-300" dirty="0">
                <a:solidFill>
                  <a:srgbClr val="005191"/>
                </a:solidFill>
                <a:latin typeface="Arial Nova Cond" panose="020B0506020202020204" pitchFamily="34" charset="0"/>
                <a:cs typeface="Calibri"/>
              </a:rPr>
            </a:br>
            <a:r>
              <a:rPr lang="en-US" sz="5400" b="1" spc="-300" dirty="0">
                <a:solidFill>
                  <a:srgbClr val="005191"/>
                </a:solidFill>
                <a:latin typeface="Arial Nova Cond" panose="020B0506020202020204" pitchFamily="34" charset="0"/>
                <a:cs typeface="Calibri"/>
              </a:rPr>
              <a:t>SAFETY AWARENESS</a:t>
            </a:r>
            <a:endParaRPr lang="en-US" sz="5400" b="1" spc="-300" dirty="0">
              <a:latin typeface="Arial Nova Cond" panose="020B0506020202020204" pitchFamily="34" charset="0"/>
              <a:cs typeface="Calibri"/>
            </a:endParaRPr>
          </a:p>
        </p:txBody>
      </p:sp>
      <p:sp>
        <p:nvSpPr>
          <p:cNvPr id="8" name="Content Placeholder 2">
            <a:extLst>
              <a:ext uri="{FF2B5EF4-FFF2-40B4-BE49-F238E27FC236}">
                <a16:creationId xmlns:a16="http://schemas.microsoft.com/office/drawing/2014/main" id="{FB31701E-4AE5-4383-B3E4-DBE9735650DE}"/>
              </a:ext>
            </a:extLst>
          </p:cNvPr>
          <p:cNvSpPr txBox="1">
            <a:spLocks/>
          </p:cNvSpPr>
          <p:nvPr/>
        </p:nvSpPr>
        <p:spPr>
          <a:xfrm>
            <a:off x="533400" y="2412955"/>
            <a:ext cx="5486400" cy="4114800"/>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1200"/>
              </a:spcBef>
              <a:spcAft>
                <a:spcPts val="1200"/>
              </a:spcAft>
            </a:pPr>
            <a:r>
              <a:rPr lang="en-US" dirty="0">
                <a:solidFill>
                  <a:schemeClr val="tx2"/>
                </a:solidFill>
                <a:latin typeface="Calibri Light" panose="020F0302020204030204" pitchFamily="34" charset="0"/>
              </a:rPr>
              <a:t>Guide to Safe Scouting</a:t>
            </a:r>
          </a:p>
          <a:p>
            <a:pPr>
              <a:lnSpc>
                <a:spcPct val="80000"/>
              </a:lnSpc>
              <a:spcBef>
                <a:spcPts val="1200"/>
              </a:spcBef>
              <a:spcAft>
                <a:spcPts val="1200"/>
              </a:spcAft>
            </a:pPr>
            <a:r>
              <a:rPr lang="en-US" dirty="0">
                <a:solidFill>
                  <a:schemeClr val="tx2"/>
                </a:solidFill>
                <a:latin typeface="Calibri Light" panose="020F0302020204030204" pitchFamily="34" charset="0"/>
              </a:rPr>
              <a:t>Hazardous Weather Safety</a:t>
            </a:r>
            <a:br>
              <a:rPr lang="en-US" dirty="0">
                <a:solidFill>
                  <a:schemeClr val="tx2"/>
                </a:solidFill>
                <a:latin typeface="Calibri Light" panose="020F0302020204030204" pitchFamily="34" charset="0"/>
              </a:rPr>
            </a:br>
            <a:br>
              <a:rPr lang="en-US" dirty="0">
                <a:solidFill>
                  <a:schemeClr val="tx2"/>
                </a:solidFill>
                <a:latin typeface="Calibri Light" panose="020F0302020204030204" pitchFamily="34" charset="0"/>
              </a:rPr>
            </a:br>
            <a:r>
              <a:rPr lang="en-US" dirty="0">
                <a:solidFill>
                  <a:schemeClr val="tx2"/>
                </a:solidFill>
                <a:latin typeface="Calibri Light" panose="020F0302020204030204" pitchFamily="34" charset="0"/>
              </a:rPr>
              <a:t>Safe Camping </a:t>
            </a:r>
          </a:p>
          <a:p>
            <a:pPr>
              <a:lnSpc>
                <a:spcPct val="80000"/>
              </a:lnSpc>
              <a:spcBef>
                <a:spcPts val="1200"/>
              </a:spcBef>
              <a:spcAft>
                <a:spcPts val="1200"/>
              </a:spcAft>
            </a:pPr>
            <a:r>
              <a:rPr lang="en-US" dirty="0">
                <a:solidFill>
                  <a:schemeClr val="tx2"/>
                </a:solidFill>
                <a:latin typeface="Calibri Light" panose="020F0302020204030204" pitchFamily="34" charset="0"/>
              </a:rPr>
              <a:t>Climbing Safety</a:t>
            </a:r>
          </a:p>
          <a:p>
            <a:pPr>
              <a:lnSpc>
                <a:spcPct val="80000"/>
              </a:lnSpc>
              <a:spcBef>
                <a:spcPts val="1200"/>
              </a:spcBef>
              <a:spcAft>
                <a:spcPts val="1200"/>
              </a:spcAft>
            </a:pPr>
            <a:r>
              <a:rPr lang="en-US" dirty="0">
                <a:solidFill>
                  <a:schemeClr val="tx2"/>
                </a:solidFill>
                <a:latin typeface="Calibri Light" panose="020F0302020204030204" pitchFamily="34" charset="0"/>
              </a:rPr>
              <a:t>Safe Swimming</a:t>
            </a:r>
          </a:p>
          <a:p>
            <a:pPr>
              <a:lnSpc>
                <a:spcPct val="80000"/>
              </a:lnSpc>
              <a:spcBef>
                <a:spcPts val="1200"/>
              </a:spcBef>
              <a:spcAft>
                <a:spcPts val="1200"/>
              </a:spcAft>
            </a:pPr>
            <a:r>
              <a:rPr lang="en-US" dirty="0">
                <a:solidFill>
                  <a:schemeClr val="tx2"/>
                </a:solidFill>
                <a:latin typeface="Calibri Light" panose="020F0302020204030204" pitchFamily="34" charset="0"/>
              </a:rPr>
              <a:t>Cyber Chip</a:t>
            </a:r>
          </a:p>
          <a:p>
            <a:pPr>
              <a:lnSpc>
                <a:spcPct val="80000"/>
              </a:lnSpc>
              <a:spcBef>
                <a:spcPts val="1200"/>
              </a:spcBef>
              <a:spcAft>
                <a:spcPts val="1200"/>
              </a:spcAft>
            </a:pPr>
            <a:r>
              <a:rPr lang="en-US" dirty="0">
                <a:solidFill>
                  <a:schemeClr val="tx2"/>
                </a:solidFill>
                <a:latin typeface="Calibri Light" panose="020F0302020204030204" pitchFamily="34" charset="0"/>
              </a:rPr>
              <a:t>Anti-Bullying</a:t>
            </a:r>
          </a:p>
        </p:txBody>
      </p:sp>
    </p:spTree>
    <p:extLst>
      <p:ext uri="{BB962C8B-B14F-4D97-AF65-F5344CB8AC3E}">
        <p14:creationId xmlns:p14="http://schemas.microsoft.com/office/powerpoint/2010/main" val="986661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D4476-CA51-48EE-A7A0-A4B5D3140A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0" y="0"/>
            <a:ext cx="3048000" cy="6858000"/>
          </a:xfrm>
          <a:prstGeom prst="rect">
            <a:avLst/>
          </a:prstGeom>
        </p:spPr>
      </p:pic>
      <p:pic>
        <p:nvPicPr>
          <p:cNvPr id="12" name="Picture 11">
            <a:extLst>
              <a:ext uri="{FF2B5EF4-FFF2-40B4-BE49-F238E27FC236}">
                <a16:creationId xmlns:a16="http://schemas.microsoft.com/office/drawing/2014/main" id="{FE903D98-3590-4FD5-BB86-47C7F8B470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1430067"/>
            <a:ext cx="4020818" cy="51993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C676B73-8CD3-471C-B368-8B1DC3CEAF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20086" y="1430067"/>
            <a:ext cx="4020819" cy="5199333"/>
          </a:xfrm>
          <a:prstGeom prst="rect">
            <a:avLst/>
          </a:prstGeom>
          <a:ln>
            <a:noFill/>
          </a:ln>
          <a:effectLst>
            <a:outerShdw blurRad="292100" dist="139700" dir="2700000" algn="tl" rotWithShape="0">
              <a:srgbClr val="333333">
                <a:alpha val="65000"/>
              </a:srgbClr>
            </a:outerShdw>
          </a:effectLst>
        </p:spPr>
      </p:pic>
      <p:sp>
        <p:nvSpPr>
          <p:cNvPr id="9" name="object 2">
            <a:extLst>
              <a:ext uri="{FF2B5EF4-FFF2-40B4-BE49-F238E27FC236}">
                <a16:creationId xmlns:a16="http://schemas.microsoft.com/office/drawing/2014/main" id="{6C31D31A-5B31-4049-8197-0A5A374425F8}"/>
              </a:ext>
            </a:extLst>
          </p:cNvPr>
          <p:cNvSpPr txBox="1"/>
          <p:nvPr/>
        </p:nvSpPr>
        <p:spPr>
          <a:xfrm>
            <a:off x="304800" y="304800"/>
            <a:ext cx="107442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YOUTH PROTECTION OVERVIEW</a:t>
            </a:r>
          </a:p>
        </p:txBody>
      </p:sp>
    </p:spTree>
    <p:extLst>
      <p:ext uri="{BB962C8B-B14F-4D97-AF65-F5344CB8AC3E}">
        <p14:creationId xmlns:p14="http://schemas.microsoft.com/office/powerpoint/2010/main" val="1360037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object 2"/>
          <p:cNvSpPr txBox="1"/>
          <p:nvPr/>
        </p:nvSpPr>
        <p:spPr>
          <a:xfrm>
            <a:off x="304800" y="304800"/>
            <a:ext cx="10744200" cy="843821"/>
          </a:xfrm>
          <a:prstGeom prst="rect">
            <a:avLst/>
          </a:prstGeom>
        </p:spPr>
        <p:txBody>
          <a:bodyPr vert="horz" wrap="square" lIns="0" tIns="12700" rIns="0" bIns="0" rtlCol="0">
            <a:spAutoFit/>
          </a:bodyPr>
          <a:lstStyle/>
          <a:p>
            <a:pPr marL="12700">
              <a:spcBef>
                <a:spcPts val="100"/>
              </a:spcBef>
            </a:pPr>
            <a:r>
              <a:rPr lang="en-US" sz="5400" b="1" spc="-300" dirty="0">
                <a:solidFill>
                  <a:srgbClr val="005191"/>
                </a:solidFill>
                <a:latin typeface="Arial Nova Cond" panose="020B0506020202020204" pitchFamily="34" charset="0"/>
                <a:cs typeface="Calibri"/>
              </a:rPr>
              <a:t>YOUTH PROTECTION OVERVIEW</a:t>
            </a:r>
          </a:p>
        </p:txBody>
      </p:sp>
      <p:sp>
        <p:nvSpPr>
          <p:cNvPr id="7" name="Content Placeholder 2">
            <a:extLst>
              <a:ext uri="{FF2B5EF4-FFF2-40B4-BE49-F238E27FC236}">
                <a16:creationId xmlns:a16="http://schemas.microsoft.com/office/drawing/2014/main" id="{5F07C13A-0C8F-41FF-AB21-979E187787D0}"/>
              </a:ext>
            </a:extLst>
          </p:cNvPr>
          <p:cNvSpPr txBox="1">
            <a:spLocks/>
          </p:cNvSpPr>
          <p:nvPr/>
        </p:nvSpPr>
        <p:spPr>
          <a:xfrm>
            <a:off x="533400" y="1447800"/>
            <a:ext cx="8305800" cy="4724400"/>
          </a:xfrm>
          <a:prstGeom prst="rect">
            <a:avLst/>
          </a:prstGeom>
        </p:spPr>
        <p:txBody>
          <a:bodyPr vert="horz" lIns="0" tIns="45720" rIns="182880" bIns="45720" rtlCol="0">
            <a:noAutofit/>
          </a:bodyPr>
          <a:lstStyle>
            <a:lvl1pPr marL="0" marR="0" indent="0" algn="l" defTabSz="914400" rtl="0" eaLnBrk="1" fontAlgn="auto" latinLnBrk="0" hangingPunct="1">
              <a:lnSpc>
                <a:spcPct val="100000"/>
              </a:lnSpc>
              <a:spcBef>
                <a:spcPct val="20000"/>
              </a:spcBef>
              <a:spcAft>
                <a:spcPts val="0"/>
              </a:spcAft>
              <a:buClr>
                <a:schemeClr val="accent6"/>
              </a:buClr>
              <a:buSzTx/>
              <a:buFont typeface="Arial" pitchFamily="34" charset="0"/>
              <a:buNone/>
              <a:tabLst/>
              <a:defRPr sz="2400" b="0" kern="1200">
                <a:solidFill>
                  <a:schemeClr val="accent6"/>
                </a:solidFill>
                <a:latin typeface="+mn-lt"/>
                <a:ea typeface="+mn-ea"/>
                <a:cs typeface="Times New Roman" pitchFamily="18" charset="0"/>
              </a:defRPr>
            </a:lvl1pPr>
            <a:lvl2pPr marL="228600" marR="0" indent="-228600" algn="l" defTabSz="914400" rtl="0" eaLnBrk="1" fontAlgn="auto" latinLnBrk="0" hangingPunct="1">
              <a:lnSpc>
                <a:spcPct val="100000"/>
              </a:lnSpc>
              <a:spcBef>
                <a:spcPct val="20000"/>
              </a:spcBef>
              <a:spcAft>
                <a:spcPts val="0"/>
              </a:spcAft>
              <a:buClr>
                <a:schemeClr val="accent6"/>
              </a:buClr>
              <a:buSzPct val="75000"/>
              <a:buFont typeface="Arial" pitchFamily="34" charset="0"/>
              <a:buChar char="•"/>
              <a:tabLst/>
              <a:defRPr sz="2400" b="0" kern="1200">
                <a:solidFill>
                  <a:schemeClr val="accent6"/>
                </a:solidFill>
                <a:latin typeface="+mn-lt"/>
                <a:ea typeface="+mn-ea"/>
                <a:cs typeface="Times New Roman" pitchFamily="18" charset="0"/>
              </a:defRPr>
            </a:lvl2pPr>
            <a:lvl3pPr marL="457200" marR="0" indent="-228600" algn="l" defTabSz="914400" rtl="0" eaLnBrk="1" fontAlgn="auto" latinLnBrk="0" hangingPunct="1">
              <a:lnSpc>
                <a:spcPct val="100000"/>
              </a:lnSpc>
              <a:spcBef>
                <a:spcPct val="20000"/>
              </a:spcBef>
              <a:spcAft>
                <a:spcPts val="0"/>
              </a:spcAft>
              <a:buClr>
                <a:schemeClr val="accent6"/>
              </a:buClr>
              <a:buSzPct val="85000"/>
              <a:buFont typeface="Arial" panose="020B0604020202020204" pitchFamily="34" charset="0"/>
              <a:buChar char="•"/>
              <a:tabLst/>
              <a:defRPr sz="1800" b="0" kern="1200">
                <a:solidFill>
                  <a:schemeClr val="accent6"/>
                </a:solidFill>
                <a:latin typeface="+mn-lt"/>
                <a:ea typeface="+mn-ea"/>
                <a:cs typeface="Times New Roman" pitchFamily="18" charset="0"/>
              </a:defRPr>
            </a:lvl3pPr>
            <a:lvl4pPr marL="685800" marR="0" indent="-228600" algn="l" defTabSz="914400" rtl="0" eaLnBrk="1" fontAlgn="auto" latinLnBrk="0" hangingPunct="1">
              <a:lnSpc>
                <a:spcPct val="100000"/>
              </a:lnSpc>
              <a:spcBef>
                <a:spcPct val="20000"/>
              </a:spcBef>
              <a:spcAft>
                <a:spcPts val="0"/>
              </a:spcAft>
              <a:buClr>
                <a:schemeClr val="accent6"/>
              </a:buClr>
              <a:buSzTx/>
              <a:buFont typeface="Arial" panose="020B0604020202020204" pitchFamily="34" charset="0"/>
              <a:buChar char="•"/>
              <a:tabLst/>
              <a:defRPr sz="1600" b="0" kern="1200">
                <a:solidFill>
                  <a:schemeClr val="accent6"/>
                </a:solidFill>
                <a:latin typeface="+mn-lt"/>
                <a:ea typeface="+mn-ea"/>
                <a:cs typeface="Times New Roman" pitchFamily="18" charset="0"/>
              </a:defRPr>
            </a:lvl4pPr>
            <a:lvl5pPr marL="914400" marR="0" indent="-228600" algn="l" defTabSz="914400" rtl="0" eaLnBrk="1" fontAlgn="auto" latinLnBrk="0" hangingPunct="1">
              <a:lnSpc>
                <a:spcPct val="100000"/>
              </a:lnSpc>
              <a:spcBef>
                <a:spcPct val="20000"/>
              </a:spcBef>
              <a:spcAft>
                <a:spcPts val="0"/>
              </a:spcAft>
              <a:buClr>
                <a:schemeClr val="accent6"/>
              </a:buClr>
              <a:buSzTx/>
              <a:buFont typeface="Arial" pitchFamily="34" charset="0"/>
              <a:buChar char="•"/>
              <a:tabLst/>
              <a:defRPr sz="1600" b="0" kern="1200">
                <a:solidFill>
                  <a:schemeClr val="accent6"/>
                </a:solidFill>
                <a:latin typeface="+mn-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en-US" dirty="0">
                <a:solidFill>
                  <a:schemeClr val="tx2"/>
                </a:solidFill>
                <a:latin typeface="Calibri Light" panose="020F0302020204030204" pitchFamily="34" charset="0"/>
              </a:rPr>
              <a:t>Mandatory Reporting  </a:t>
            </a:r>
          </a:p>
          <a:p>
            <a:pPr>
              <a:spcBef>
                <a:spcPts val="1200"/>
              </a:spcBef>
              <a:spcAft>
                <a:spcPts val="1200"/>
              </a:spcAft>
            </a:pPr>
            <a:r>
              <a:rPr lang="en-US" dirty="0">
                <a:solidFill>
                  <a:schemeClr val="tx2"/>
                </a:solidFill>
                <a:latin typeface="Calibri Light" panose="020F0302020204030204" pitchFamily="34" charset="0"/>
              </a:rPr>
              <a:t>2 Deep Leadership </a:t>
            </a:r>
          </a:p>
          <a:p>
            <a:pPr>
              <a:spcBef>
                <a:spcPts val="1200"/>
              </a:spcBef>
              <a:spcAft>
                <a:spcPts val="1200"/>
              </a:spcAft>
            </a:pPr>
            <a:r>
              <a:rPr lang="en-US" dirty="0">
                <a:solidFill>
                  <a:schemeClr val="tx2"/>
                </a:solidFill>
                <a:latin typeface="Calibri Light" panose="020F0302020204030204" pitchFamily="34" charset="0"/>
              </a:rPr>
              <a:t>Open Program </a:t>
            </a:r>
          </a:p>
          <a:p>
            <a:pPr>
              <a:spcBef>
                <a:spcPts val="1200"/>
              </a:spcBef>
              <a:spcAft>
                <a:spcPts val="1200"/>
              </a:spcAft>
            </a:pPr>
            <a:r>
              <a:rPr lang="en-US" dirty="0">
                <a:solidFill>
                  <a:schemeClr val="tx2"/>
                </a:solidFill>
                <a:latin typeface="Calibri Light" panose="020F0302020204030204" pitchFamily="34" charset="0"/>
              </a:rPr>
              <a:t>No use of digital devices where privacy is expected.</a:t>
            </a:r>
          </a:p>
          <a:p>
            <a:pPr>
              <a:spcBef>
                <a:spcPts val="1200"/>
              </a:spcBef>
              <a:spcAft>
                <a:spcPts val="1200"/>
              </a:spcAft>
            </a:pPr>
            <a:r>
              <a:rPr lang="en-US" dirty="0">
                <a:solidFill>
                  <a:schemeClr val="tx2"/>
                </a:solidFill>
                <a:latin typeface="Calibri Light" panose="020F0302020204030204" pitchFamily="34" charset="0"/>
              </a:rPr>
              <a:t>No hazing or bullying</a:t>
            </a:r>
          </a:p>
          <a:p>
            <a:pPr>
              <a:spcBef>
                <a:spcPts val="1200"/>
              </a:spcBef>
              <a:spcAft>
                <a:spcPts val="1200"/>
              </a:spcAft>
            </a:pPr>
            <a:r>
              <a:rPr lang="en-US" dirty="0">
                <a:solidFill>
                  <a:schemeClr val="tx2"/>
                </a:solidFill>
                <a:latin typeface="Calibri Light" panose="020F0302020204030204" pitchFamily="34" charset="0"/>
              </a:rPr>
              <a:t>Part of the Advancement Program</a:t>
            </a:r>
          </a:p>
          <a:p>
            <a:pPr>
              <a:spcBef>
                <a:spcPts val="1200"/>
              </a:spcBef>
              <a:spcAft>
                <a:spcPts val="1200"/>
              </a:spcAft>
            </a:pPr>
            <a:r>
              <a:rPr lang="en-US" dirty="0">
                <a:solidFill>
                  <a:schemeClr val="tx2"/>
                </a:solidFill>
                <a:latin typeface="Calibri Light" panose="020F0302020204030204" pitchFamily="34" charset="0"/>
              </a:rPr>
              <a:t>Youth Protection Training – The training is required to be completed every two years by any registered adult. </a:t>
            </a:r>
          </a:p>
          <a:p>
            <a:pPr>
              <a:lnSpc>
                <a:spcPct val="80000"/>
              </a:lnSpc>
              <a:spcBef>
                <a:spcPts val="1200"/>
              </a:spcBef>
              <a:spcAft>
                <a:spcPts val="1200"/>
              </a:spcAft>
            </a:pPr>
            <a:r>
              <a:rPr lang="en-US" dirty="0">
                <a:solidFill>
                  <a:schemeClr val="tx2"/>
                </a:solidFill>
                <a:latin typeface="Calibri Light" panose="020F0302020204030204" pitchFamily="34" charset="0"/>
              </a:rPr>
              <a:t> </a:t>
            </a:r>
          </a:p>
        </p:txBody>
      </p:sp>
      <p:pic>
        <p:nvPicPr>
          <p:cNvPr id="8" name="Picture Placeholder 5">
            <a:extLst>
              <a:ext uri="{FF2B5EF4-FFF2-40B4-BE49-F238E27FC236}">
                <a16:creationId xmlns:a16="http://schemas.microsoft.com/office/drawing/2014/main" id="{C5B97EA5-5AF5-4811-BC7C-22030FF057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36480" y="0"/>
            <a:ext cx="2255520" cy="6858000"/>
          </a:xfrm>
          <a:prstGeom prst="rect">
            <a:avLst/>
          </a:prstGeom>
        </p:spPr>
      </p:pic>
      <p:cxnSp>
        <p:nvCxnSpPr>
          <p:cNvPr id="9" name="Straight Connector 8">
            <a:extLst>
              <a:ext uri="{FF2B5EF4-FFF2-40B4-BE49-F238E27FC236}">
                <a16:creationId xmlns:a16="http://schemas.microsoft.com/office/drawing/2014/main" id="{9E90FAF0-5C66-45C8-AF68-2D54C0D7891E}"/>
              </a:ext>
            </a:extLst>
          </p:cNvPr>
          <p:cNvCxnSpPr/>
          <p:nvPr/>
        </p:nvCxnSpPr>
        <p:spPr>
          <a:xfrm>
            <a:off x="533400" y="20574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EE324CC7-B52D-4722-B6CF-D55283DFB99A}"/>
              </a:ext>
            </a:extLst>
          </p:cNvPr>
          <p:cNvCxnSpPr/>
          <p:nvPr/>
        </p:nvCxnSpPr>
        <p:spPr>
          <a:xfrm>
            <a:off x="533400" y="27432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8817EF6E-3565-427F-A992-0D9F1E72FBE9}"/>
              </a:ext>
            </a:extLst>
          </p:cNvPr>
          <p:cNvCxnSpPr/>
          <p:nvPr/>
        </p:nvCxnSpPr>
        <p:spPr>
          <a:xfrm>
            <a:off x="533400" y="33528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E4D2DFC-71E6-4B9D-9AF0-56439807B52B}"/>
              </a:ext>
            </a:extLst>
          </p:cNvPr>
          <p:cNvCxnSpPr/>
          <p:nvPr/>
        </p:nvCxnSpPr>
        <p:spPr>
          <a:xfrm>
            <a:off x="533400" y="40386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1D0A9B1B-3581-4BC1-92FB-90C4EAF2BCA4}"/>
              </a:ext>
            </a:extLst>
          </p:cNvPr>
          <p:cNvCxnSpPr/>
          <p:nvPr/>
        </p:nvCxnSpPr>
        <p:spPr>
          <a:xfrm>
            <a:off x="533400" y="4724400"/>
            <a:ext cx="5191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A9E003CC-41D8-44EB-8A2C-C2210B8AE92E}"/>
              </a:ext>
            </a:extLst>
          </p:cNvPr>
          <p:cNvCxnSpPr/>
          <p:nvPr/>
        </p:nvCxnSpPr>
        <p:spPr>
          <a:xfrm>
            <a:off x="533400" y="5334000"/>
            <a:ext cx="519112" cy="0"/>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10611</TotalTime>
  <Words>890</Words>
  <Application>Microsoft Office PowerPoint</Application>
  <PresentationFormat>Widescreen</PresentationFormat>
  <Paragraphs>119</Paragraphs>
  <Slides>30</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Times New Roman</vt:lpstr>
      <vt:lpstr>Calibri</vt:lpstr>
      <vt:lpstr>Bahnschrift SemiCondensed</vt:lpstr>
      <vt:lpstr>Lucida Sans</vt:lpstr>
      <vt:lpstr>Bahnschrift SemiBold SemiConden</vt:lpstr>
      <vt:lpstr>Arial Nova Cond</vt:lpstr>
      <vt:lpstr>Arial</vt:lpstr>
      <vt:lpstr>Bahnschrift SemiBold Condensed</vt:lpstr>
      <vt:lpstr>Trebuchet MS</vt:lpstr>
      <vt:lpstr>Tahoma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Youth Protection Parent’s Guides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Brunner</dc:creator>
  <cp:lastModifiedBy>Ken Brunner</cp:lastModifiedBy>
  <cp:revision>95</cp:revision>
  <cp:lastPrinted>2019-06-01T00:32:41Z</cp:lastPrinted>
  <dcterms:created xsi:type="dcterms:W3CDTF">2019-05-24T17:38:57Z</dcterms:created>
  <dcterms:modified xsi:type="dcterms:W3CDTF">2019-07-08T17:01:06Z</dcterms:modified>
</cp:coreProperties>
</file>